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314" r:id="rId2"/>
    <p:sldId id="322" r:id="rId3"/>
    <p:sldId id="348" r:id="rId4"/>
    <p:sldId id="323" r:id="rId5"/>
    <p:sldId id="324" r:id="rId6"/>
    <p:sldId id="344" r:id="rId7"/>
    <p:sldId id="346" r:id="rId8"/>
    <p:sldId id="325" r:id="rId9"/>
    <p:sldId id="326" r:id="rId10"/>
    <p:sldId id="329" r:id="rId11"/>
    <p:sldId id="327" r:id="rId12"/>
    <p:sldId id="337" r:id="rId13"/>
    <p:sldId id="338" r:id="rId14"/>
    <p:sldId id="339" r:id="rId15"/>
    <p:sldId id="345" r:id="rId16"/>
    <p:sldId id="347" r:id="rId17"/>
    <p:sldId id="340" r:id="rId18"/>
    <p:sldId id="341" r:id="rId19"/>
    <p:sldId id="342" r:id="rId20"/>
    <p:sldId id="343" r:id="rId21"/>
    <p:sldId id="336" r:id="rId22"/>
    <p:sldId id="350" r:id="rId23"/>
    <p:sldId id="351" r:id="rId24"/>
    <p:sldId id="352" r:id="rId25"/>
    <p:sldId id="353" r:id="rId26"/>
    <p:sldId id="354" r:id="rId27"/>
    <p:sldId id="355" r:id="rId28"/>
    <p:sldId id="357" r:id="rId29"/>
    <p:sldId id="319" r:id="rId30"/>
    <p:sldId id="330" r:id="rId31"/>
    <p:sldId id="328" r:id="rId32"/>
    <p:sldId id="321" r:id="rId33"/>
    <p:sldId id="361" r:id="rId34"/>
    <p:sldId id="334" r:id="rId35"/>
    <p:sldId id="335" r:id="rId36"/>
    <p:sldId id="333" r:id="rId37"/>
    <p:sldId id="360" r:id="rId38"/>
    <p:sldId id="363" r:id="rId39"/>
    <p:sldId id="362" r:id="rId40"/>
    <p:sldId id="359" r:id="rId41"/>
    <p:sldId id="364" r:id="rId42"/>
    <p:sldId id="375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73" r:id="rId52"/>
    <p:sldId id="374" r:id="rId53"/>
    <p:sldId id="376" r:id="rId54"/>
    <p:sldId id="377" r:id="rId55"/>
    <p:sldId id="378" r:id="rId56"/>
    <p:sldId id="379" r:id="rId57"/>
    <p:sldId id="380" r:id="rId58"/>
    <p:sldId id="381" r:id="rId59"/>
    <p:sldId id="382" r:id="rId60"/>
    <p:sldId id="383" r:id="rId61"/>
    <p:sldId id="384" r:id="rId62"/>
    <p:sldId id="385" r:id="rId63"/>
    <p:sldId id="386" r:id="rId64"/>
    <p:sldId id="387" r:id="rId65"/>
    <p:sldId id="389" r:id="rId66"/>
    <p:sldId id="390" r:id="rId67"/>
    <p:sldId id="391" r:id="rId68"/>
    <p:sldId id="392" r:id="rId6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99"/>
    <a:srgbClr val="333333"/>
    <a:srgbClr val="FFFF00"/>
    <a:srgbClr val="003300"/>
    <a:srgbClr val="996633"/>
    <a:srgbClr val="006600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928" autoAdjust="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title>
      <c:tx>
        <c:rich>
          <a:bodyPr anchor="t"/>
          <a:lstStyle/>
          <a:p>
            <a:pPr algn="ctr">
              <a:defRPr sz="2800"/>
            </a:pPr>
            <a:r>
              <a:rPr lang="en-GB" sz="2800"/>
              <a:t>Qu’est ce que tu as fait avec ton portable hier?</a:t>
            </a:r>
          </a:p>
        </c:rich>
      </c:tx>
      <c:layout>
        <c:manualLayout>
          <c:xMode val="edge"/>
          <c:yMode val="edge"/>
          <c:x val="0.10281920835956486"/>
          <c:y val="0"/>
        </c:manualLayout>
      </c:layout>
    </c:title>
    <c:plotArea>
      <c:layout>
        <c:manualLayout>
          <c:layoutTarget val="inner"/>
          <c:xMode val="edge"/>
          <c:yMode val="edge"/>
          <c:x val="0.25823828216617856"/>
          <c:y val="0.17392426218760362"/>
          <c:w val="0.55413022891636265"/>
          <c:h val="0.4408613377663113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Nombre des élèves</c:v>
                </c:pt>
              </c:strCache>
            </c:strRef>
          </c:tx>
          <c:cat>
            <c:strRef>
              <c:f>Sheet1!$A$2:$A$13</c:f>
              <c:strCache>
                <c:ptCount val="8"/>
                <c:pt idx="0">
                  <c:v>Télécharger de la musique</c:v>
                </c:pt>
                <c:pt idx="1">
                  <c:v>Envoyer des textos</c:v>
                </c:pt>
                <c:pt idx="2">
                  <c:v>Parler avec des amis</c:v>
                </c:pt>
                <c:pt idx="3">
                  <c:v>Ecouter de la musique</c:v>
                </c:pt>
                <c:pt idx="4">
                  <c:v>Jouer des jeux</c:v>
                </c:pt>
                <c:pt idx="5">
                  <c:v>Avoir accès à l'internet</c:v>
                </c:pt>
                <c:pt idx="6">
                  <c:v>Prendre des photos</c:v>
                </c:pt>
                <c:pt idx="7">
                  <c:v>Faire des appels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6</c:v>
                </c:pt>
                <c:pt idx="6">
                  <c:v>1</c:v>
                </c:pt>
                <c:pt idx="7">
                  <c:v>7</c:v>
                </c:pt>
              </c:numCache>
            </c:numRef>
          </c:val>
        </c:ser>
        <c:axId val="74341760"/>
        <c:axId val="74593408"/>
      </c:barChart>
      <c:catAx>
        <c:axId val="74341760"/>
        <c:scaling>
          <c:orientation val="minMax"/>
        </c:scaling>
        <c:axPos val="b"/>
        <c:tickLblPos val="nextTo"/>
        <c:crossAx val="74593408"/>
        <c:crosses val="autoZero"/>
        <c:auto val="1"/>
        <c:lblAlgn val="ctr"/>
        <c:lblOffset val="100"/>
      </c:catAx>
      <c:valAx>
        <c:axId val="74593408"/>
        <c:scaling>
          <c:orientation val="minMax"/>
        </c:scaling>
        <c:axPos val="l"/>
        <c:majorGridlines/>
        <c:numFmt formatCode="General" sourceLinked="1"/>
        <c:tickLblPos val="nextTo"/>
        <c:crossAx val="74341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22589024500125"/>
          <c:y val="0.75214790949153865"/>
          <c:w val="0.27750025129483036"/>
          <c:h val="6.0434128718208337E-2"/>
        </c:manualLayout>
      </c:layout>
    </c:legend>
    <c:plotVisOnly val="1"/>
  </c:chart>
  <c:txPr>
    <a:bodyPr/>
    <a:lstStyle/>
    <a:p>
      <a:pPr>
        <a:defRPr lang="fr-FR" sz="1800" noProof="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fld id="{96DC3533-6A54-4F7C-9A80-66DD56917189}" type="datetimeFigureOut">
              <a:rPr lang="en-GB"/>
              <a:pPr>
                <a:defRPr/>
              </a:pPr>
              <a:t>19/12/2011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fld id="{7978C181-F1FB-424B-B48B-096401115A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smtClean="0"/>
              <a:t>Put students into groups of 3 or 4. Ensure each group has a mobile phone. Ensure each group has a different model  -you may need to bring in some old ones so that there is a variety of phones and applications. The students have about 25 minutes to prepare a sales pitch. After the time, each group tries to convince the customer (you, another teacher, a TA...) to buy their phone.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3C10A2-BFEC-4E8A-A8C3-E26A60D9E1DC}" type="slidenum">
              <a:rPr lang="en-GB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BCE8-987E-4184-899E-D3C689A216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360E4-6AE3-4EA5-82D1-704793A7C6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F8F27-D794-4B1A-8ACC-EA499D7A55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AF3CE3-EFDA-4137-89B1-28CE60F3D8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6605-4F7B-4A24-8006-55A0A9C0F9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EB1DD-2AC5-42D5-900F-19DA41B6AC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01E58-7C58-4A10-B951-C0032FC030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FF8C-3A70-43D9-BA40-E85CA348B8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9045E-570A-4751-B7DE-5024F3F69D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565D3-D1A6-455D-BAA2-D2B1A7C91C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9782-6BBF-4427-987C-9FDCA4A015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EBA03-5FA3-4139-A9BB-E406AB292B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EDB75D1-BAC7-425D-BF74-792B275C97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9.png"/><Relationship Id="rId4" Type="http://schemas.openxmlformats.org/officeDocument/2006/relationships/image" Target="../media/image8.jpeg"/><Relationship Id="rId9" Type="http://schemas.openxmlformats.org/officeDocument/2006/relationships/image" Target="../media/image14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9.png"/><Relationship Id="rId4" Type="http://schemas.openxmlformats.org/officeDocument/2006/relationships/image" Target="../media/image8.jpeg"/><Relationship Id="rId9" Type="http://schemas.openxmlformats.org/officeDocument/2006/relationships/image" Target="../media/image14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belanger2008\APPS\School\KS3\FCSE\French%20FCSE\Unit%2011%20Media\Mobile%20phones\Dragons%20Den%20-%20UK%20-%20Full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25.png"/><Relationship Id="rId4" Type="http://schemas.openxmlformats.org/officeDocument/2006/relationships/image" Target="../media/image8.jpeg"/><Relationship Id="rId9" Type="http://schemas.openxmlformats.org/officeDocument/2006/relationships/image" Target="../media/image14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1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8.wmf"/><Relationship Id="rId4" Type="http://schemas.openxmlformats.org/officeDocument/2006/relationships/image" Target="../media/image6.jpeg"/><Relationship Id="rId9" Type="http://schemas.openxmlformats.org/officeDocument/2006/relationships/image" Target="../media/image30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10.jpeg"/><Relationship Id="rId7" Type="http://schemas.openxmlformats.org/officeDocument/2006/relationships/image" Target="../media/image34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26.png"/><Relationship Id="rId10" Type="http://schemas.openxmlformats.org/officeDocument/2006/relationships/image" Target="../media/image37.emf"/><Relationship Id="rId4" Type="http://schemas.openxmlformats.org/officeDocument/2006/relationships/image" Target="../media/image27.png"/><Relationship Id="rId9" Type="http://schemas.openxmlformats.org/officeDocument/2006/relationships/image" Target="../media/image3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620713"/>
            <a:ext cx="9144000" cy="792162"/>
          </a:xfrm>
          <a:solidFill>
            <a:srgbClr val="FFFF00"/>
          </a:solidFill>
        </p:spPr>
        <p:txBody>
          <a:bodyPr/>
          <a:lstStyle/>
          <a:p>
            <a:r>
              <a:rPr lang="en-US" sz="2800" smtClean="0">
                <a:latin typeface="Comic Sans MS" pitchFamily="66" charset="0"/>
              </a:rPr>
              <a:t>Objectif:  parler de votre portable</a:t>
            </a:r>
            <a:endParaRPr lang="fr-FR" sz="2800" b="1" smtClean="0">
              <a:latin typeface="Comic Sans MS" pitchFamily="66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68538" y="1700213"/>
            <a:ext cx="6154737" cy="2952750"/>
          </a:xfrm>
        </p:spPr>
        <p:txBody>
          <a:bodyPr/>
          <a:lstStyle/>
          <a:p>
            <a:pPr>
              <a:buFontTx/>
              <a:buNone/>
            </a:pPr>
            <a:r>
              <a:rPr lang="fr-FR" u="sng" smtClean="0">
                <a:latin typeface="Comic Sans MS" pitchFamily="66" charset="0"/>
              </a:rPr>
              <a:t>starter</a:t>
            </a:r>
            <a:r>
              <a:rPr lang="fr-FR" smtClean="0">
                <a:latin typeface="Comic Sans MS" pitchFamily="66" charset="0"/>
              </a:rPr>
              <a:t>:</a:t>
            </a:r>
          </a:p>
          <a:p>
            <a:pPr>
              <a:buFontTx/>
              <a:buNone/>
            </a:pPr>
            <a:r>
              <a:rPr lang="fr-FR" smtClean="0">
                <a:latin typeface="Comic Sans MS" pitchFamily="66" charset="0"/>
              </a:rPr>
              <a:t>je peux = </a:t>
            </a:r>
          </a:p>
          <a:p>
            <a:pPr>
              <a:buFontTx/>
              <a:buNone/>
            </a:pPr>
            <a:r>
              <a:rPr lang="fr-FR" smtClean="0">
                <a:latin typeface="Comic Sans MS" pitchFamily="66" charset="0"/>
              </a:rPr>
              <a:t>je ne peux pas = </a:t>
            </a:r>
          </a:p>
          <a:p>
            <a:pPr>
              <a:buFontTx/>
              <a:buNone/>
            </a:pPr>
            <a:r>
              <a:rPr lang="fr-FR" smtClean="0">
                <a:latin typeface="Comic Sans MS" pitchFamily="66" charset="0"/>
              </a:rPr>
              <a:t>on peut = </a:t>
            </a:r>
          </a:p>
          <a:p>
            <a:pPr>
              <a:buFontTx/>
              <a:buNone/>
            </a:pPr>
            <a:r>
              <a:rPr lang="fr-FR" smtClean="0">
                <a:latin typeface="Comic Sans MS" pitchFamily="66" charset="0"/>
              </a:rPr>
              <a:t>on ne peut pas = 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73318F-A78F-4F64-870F-E621FED7B0EB}" type="slidenum">
              <a:rPr lang="en-US"/>
              <a:pPr/>
              <a:t>1</a:t>
            </a:fld>
            <a:endParaRPr lang="en-US"/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0" y="0"/>
            <a:ext cx="9144000" cy="598488"/>
          </a:xfrm>
          <a:prstGeom prst="rect">
            <a:avLst/>
          </a:prstGeom>
          <a:solidFill>
            <a:srgbClr val="333399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20000"/>
              </a:spcBef>
            </a:pPr>
            <a:endParaRPr lang="en-US" sz="2400" b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3078" name="Picture 4" descr="http://t1.gstatic.com/images?q=tbn:ANd9GcRF8_VX_qvxAAGLJMJeftSoXoG56ZJzr2DEbKKPehnQex-I8es&amp;t=1&amp;usg=__rQ7-uquXJCpfdwEEdTMJCphLqBs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21224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3779838" y="0"/>
            <a:ext cx="5256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fld id="{8B678043-9854-44E7-A44F-A0FE421560A5}" type="datetime2">
              <a:rPr lang="fr-FR">
                <a:solidFill>
                  <a:srgbClr val="FFFF00"/>
                </a:solidFill>
                <a:latin typeface="Century Gothic" pitchFamily="34" charset="0"/>
                <a:ea typeface="SimSun" pitchFamily="2" charset="-122"/>
              </a:rPr>
              <a:pPr algn="r">
                <a:spcBef>
                  <a:spcPct val="20000"/>
                </a:spcBef>
              </a:pPr>
              <a:t>lundi 19 décembre 2011</a:t>
            </a:fld>
            <a:endParaRPr lang="en-GB" dirty="0">
              <a:solidFill>
                <a:srgbClr val="FFFF00"/>
              </a:solidFill>
              <a:latin typeface="Century Gothic" pitchFamily="34" charset="0"/>
              <a:ea typeface="SimSun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941888"/>
            <a:ext cx="9144000" cy="646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3600" dirty="0">
                <a:solidFill>
                  <a:schemeClr val="tx1"/>
                </a:solidFill>
                <a:latin typeface="Century Gothic" pitchFamily="34" charset="0"/>
              </a:rPr>
              <a:t>one can  / I can / I can’t / one cannot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80063" y="2295525"/>
            <a:ext cx="32400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spcBef>
                <a:spcPct val="20000"/>
              </a:spcBef>
            </a:pPr>
            <a:r>
              <a:rPr lang="en-GB" sz="3200">
                <a:solidFill>
                  <a:srgbClr val="7030A0"/>
                </a:solidFill>
                <a:latin typeface="Comic Sans MS" pitchFamily="66" charset="0"/>
              </a:rPr>
              <a:t>I can</a:t>
            </a:r>
          </a:p>
          <a:p>
            <a:pPr marL="341313" indent="-341313">
              <a:spcBef>
                <a:spcPct val="20000"/>
              </a:spcBef>
            </a:pPr>
            <a:r>
              <a:rPr lang="en-GB" sz="3200">
                <a:solidFill>
                  <a:srgbClr val="7030A0"/>
                </a:solidFill>
                <a:latin typeface="Comic Sans MS" pitchFamily="66" charset="0"/>
              </a:rPr>
              <a:t>I can’t</a:t>
            </a:r>
          </a:p>
          <a:p>
            <a:pPr marL="341313" indent="-341313">
              <a:spcBef>
                <a:spcPct val="20000"/>
              </a:spcBef>
            </a:pPr>
            <a:r>
              <a:rPr lang="en-GB" sz="3200">
                <a:solidFill>
                  <a:srgbClr val="7030A0"/>
                </a:solidFill>
                <a:latin typeface="Comic Sans MS" pitchFamily="66" charset="0"/>
              </a:rPr>
              <a:t>one can</a:t>
            </a:r>
          </a:p>
          <a:p>
            <a:pPr marL="341313" indent="-341313">
              <a:spcBef>
                <a:spcPct val="20000"/>
              </a:spcBef>
            </a:pPr>
            <a:r>
              <a:rPr lang="en-GB" sz="3200">
                <a:solidFill>
                  <a:srgbClr val="7030A0"/>
                </a:solidFill>
                <a:latin typeface="Comic Sans MS" pitchFamily="66" charset="0"/>
              </a:rPr>
              <a:t>one cannot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008063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1042988" y="5732463"/>
            <a:ext cx="7561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>
                <a:latin typeface="Comic Sans MS" pitchFamily="66" charset="0"/>
              </a:rPr>
              <a:t>… on peut faire des appels.</a:t>
            </a:r>
          </a:p>
        </p:txBody>
      </p:sp>
      <p:sp>
        <p:nvSpPr>
          <p:cNvPr id="1229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905F5D-37BB-43A9-8CF7-35FE944BC3A5}" type="slidenum">
              <a:rPr lang="en-GB"/>
              <a:pPr/>
              <a:t>10</a:t>
            </a:fld>
            <a:endParaRPr lang="en-GB"/>
          </a:p>
        </p:txBody>
      </p:sp>
      <p:grpSp>
        <p:nvGrpSpPr>
          <p:cNvPr id="12293" name="Group 7"/>
          <p:cNvGrpSpPr>
            <a:grpSpLocks/>
          </p:cNvGrpSpPr>
          <p:nvPr/>
        </p:nvGrpSpPr>
        <p:grpSpPr bwMode="auto">
          <a:xfrm>
            <a:off x="2124075" y="1341438"/>
            <a:ext cx="4537075" cy="4535487"/>
            <a:chOff x="2123728" y="1340768"/>
            <a:chExt cx="4537075" cy="4535487"/>
          </a:xfrm>
        </p:grpSpPr>
        <p:pic>
          <p:nvPicPr>
            <p:cNvPr id="12294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134076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8" descr="View Details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772815"/>
              <a:ext cx="1872208" cy="244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008063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042988" y="5732463"/>
            <a:ext cx="7561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>
                <a:latin typeface="Comic Sans MS" pitchFamily="66" charset="0"/>
              </a:rPr>
              <a:t>… il y a une horloge.</a:t>
            </a:r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2195513" y="1341438"/>
            <a:ext cx="4537075" cy="4535487"/>
            <a:chOff x="2195513" y="1341438"/>
            <a:chExt cx="4537075" cy="4535487"/>
          </a:xfrm>
        </p:grpSpPr>
        <p:pic>
          <p:nvPicPr>
            <p:cNvPr id="13318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2" descr="C:\Users\Owner\Pictures\119498901189173912analog_clock_jonathan_di_01_svg_m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2500" y="2133600"/>
              <a:ext cx="1776413" cy="181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9CFB76-796E-4471-9F41-8CEC166E61F4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4213" y="0"/>
            <a:ext cx="7772400" cy="1125538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pic>
        <p:nvPicPr>
          <p:cNvPr id="14339" name="Picture 2" descr="C:\Documents and Settings\wilsonh\Local Settings\Temporary Internet Files\Content.IE5\RG9JBVM9\MC9004413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196975"/>
            <a:ext cx="4535488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827088" y="5805488"/>
            <a:ext cx="7705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3200">
                <a:latin typeface="Comic Sans MS" pitchFamily="66" charset="0"/>
              </a:rPr>
              <a:t>… on peut _________________</a:t>
            </a:r>
          </a:p>
        </p:txBody>
      </p:sp>
      <p:pic>
        <p:nvPicPr>
          <p:cNvPr id="14341" name="Picture 9" descr="10-12 years,cell phones,children,conversations,diversity,ethnic diversity,females,friends,friendships,fun,girls,iCLIPART,kids,laughing,people,phones,Photographs,preteens,smiling,talking,telephones"/>
          <p:cNvPicPr>
            <a:picLocks noChangeAspect="1" noChangeArrowheads="1"/>
          </p:cNvPicPr>
          <p:nvPr/>
        </p:nvPicPr>
        <p:blipFill>
          <a:blip r:embed="rId3" cstate="print"/>
          <a:srcRect l="11630" t="16283" r="28665" b="18587"/>
          <a:stretch>
            <a:fillRect/>
          </a:stretch>
        </p:blipFill>
        <p:spPr bwMode="auto">
          <a:xfrm>
            <a:off x="3563938" y="1844675"/>
            <a:ext cx="17827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7402E9-7870-428D-ACCA-3D1088466338}" type="slidenum">
              <a:rPr lang="en-GB"/>
              <a:pPr/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936625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pic>
        <p:nvPicPr>
          <p:cNvPr id="15363" name="Picture 2" descr="C:\Documents and Settings\wilsonh\Local Settings\Temporary Internet Files\Content.IE5\RG9JBVM9\MC9004413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41438"/>
            <a:ext cx="45370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565275" y="5805488"/>
            <a:ext cx="6391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200">
                <a:latin typeface="Comic Sans MS" pitchFamily="66" charset="0"/>
              </a:rPr>
              <a:t>…on peut ________________.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938" y="1773238"/>
            <a:ext cx="1800225" cy="2505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>
                <a:solidFill>
                  <a:srgbClr val="000000"/>
                </a:solidFill>
                <a:latin typeface="Lucida Sans Typewriter" pitchFamily="49" charset="0"/>
              </a:rPr>
              <a:t>Salut!! Ça va?</a:t>
            </a:r>
          </a:p>
          <a:p>
            <a:pPr>
              <a:spcBef>
                <a:spcPct val="20000"/>
              </a:spcBef>
              <a:defRPr/>
            </a:pPr>
            <a:r>
              <a:rPr lang="en-GB">
                <a:solidFill>
                  <a:srgbClr val="000000"/>
                </a:solidFill>
                <a:latin typeface="Lucida Sans Typewriter" pitchFamily="49" charset="0"/>
              </a:rPr>
              <a:t>Je t’m!</a:t>
            </a:r>
          </a:p>
          <a:p>
            <a:pPr>
              <a:spcBef>
                <a:spcPct val="20000"/>
              </a:spcBef>
              <a:defRPr/>
            </a:pPr>
            <a:endParaRPr lang="en-GB">
              <a:solidFill>
                <a:srgbClr val="000000"/>
              </a:solidFill>
              <a:latin typeface="Lucida Sans Typewriter" pitchFamily="49" charset="0"/>
            </a:endParaRPr>
          </a:p>
          <a:p>
            <a:pPr>
              <a:spcBef>
                <a:spcPct val="20000"/>
              </a:spcBef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536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ABB6C9-5DB6-482F-B6D9-6958A04584C3}" type="slidenum">
              <a:rPr lang="en-GB"/>
              <a:pPr/>
              <a:t>13</a:t>
            </a:fld>
            <a:endParaRPr lang="en-GB"/>
          </a:p>
        </p:txBody>
      </p:sp>
      <p:pic>
        <p:nvPicPr>
          <p:cNvPr id="15367" name="Picture 8" descr="View Detai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2131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008063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042988" y="5732463"/>
            <a:ext cx="7561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>
                <a:latin typeface="Comic Sans MS" pitchFamily="66" charset="0"/>
              </a:rPr>
              <a:t>…on peut _________________.</a:t>
            </a: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D6A78-767E-441F-8EA1-16B743640579}" type="slidenum">
              <a:rPr lang="en-GB"/>
              <a:pPr/>
              <a:t>14</a:t>
            </a:fld>
            <a:endParaRPr lang="en-GB"/>
          </a:p>
        </p:txBody>
      </p:sp>
      <p:grpSp>
        <p:nvGrpSpPr>
          <p:cNvPr id="16389" name="Group 7"/>
          <p:cNvGrpSpPr>
            <a:grpSpLocks/>
          </p:cNvGrpSpPr>
          <p:nvPr/>
        </p:nvGrpSpPr>
        <p:grpSpPr bwMode="auto">
          <a:xfrm>
            <a:off x="2195513" y="1341438"/>
            <a:ext cx="4537075" cy="4535487"/>
            <a:chOff x="2195513" y="1341438"/>
            <a:chExt cx="4537075" cy="4535487"/>
          </a:xfrm>
        </p:grpSpPr>
        <p:pic>
          <p:nvPicPr>
            <p:cNvPr id="16390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8" descr="View Detail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1772816"/>
              <a:ext cx="1728192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008063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pic>
        <p:nvPicPr>
          <p:cNvPr id="17411" name="Picture 2" descr="C:\Documents and Settings\wilsonh\Local Settings\Temporary Internet Files\Content.IE5\RG9JBVM9\MC9004413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41438"/>
            <a:ext cx="45370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042988" y="5732463"/>
            <a:ext cx="7561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>
                <a:latin typeface="Comic Sans MS" pitchFamily="66" charset="0"/>
              </a:rPr>
              <a:t>…on peut ___________________.</a:t>
            </a:r>
          </a:p>
        </p:txBody>
      </p:sp>
      <p:sp>
        <p:nvSpPr>
          <p:cNvPr id="174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B056D0-19F9-4BE1-A133-12E474B3870A}" type="slidenum">
              <a:rPr lang="en-GB"/>
              <a:pPr/>
              <a:t>15</a:t>
            </a:fld>
            <a:endParaRPr lang="en-GB"/>
          </a:p>
        </p:txBody>
      </p:sp>
      <p:pic>
        <p:nvPicPr>
          <p:cNvPr id="17414" name="Picture 2" descr="View Detai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844675"/>
            <a:ext cx="18002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008063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042988" y="5732463"/>
            <a:ext cx="7561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>
                <a:latin typeface="Comic Sans MS" pitchFamily="66" charset="0"/>
              </a:rPr>
              <a:t>…on peut _______________.</a:t>
            </a:r>
          </a:p>
        </p:txBody>
      </p:sp>
      <p:sp>
        <p:nvSpPr>
          <p:cNvPr id="1843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701818-6011-466E-8299-7BDE408486BA}" type="slidenum">
              <a:rPr lang="en-GB"/>
              <a:pPr/>
              <a:t>16</a:t>
            </a:fld>
            <a:endParaRPr lang="en-GB"/>
          </a:p>
        </p:txBody>
      </p:sp>
      <p:grpSp>
        <p:nvGrpSpPr>
          <p:cNvPr id="18437" name="Group 6"/>
          <p:cNvGrpSpPr>
            <a:grpSpLocks/>
          </p:cNvGrpSpPr>
          <p:nvPr/>
        </p:nvGrpSpPr>
        <p:grpSpPr bwMode="auto">
          <a:xfrm>
            <a:off x="2195513" y="1341438"/>
            <a:ext cx="4537075" cy="4535487"/>
            <a:chOff x="2195513" y="1341438"/>
            <a:chExt cx="4537075" cy="4535487"/>
          </a:xfrm>
        </p:grpSpPr>
        <p:pic>
          <p:nvPicPr>
            <p:cNvPr id="18438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2" descr="View Detail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844824"/>
              <a:ext cx="1872206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008063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042988" y="5732463"/>
            <a:ext cx="7561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>
                <a:latin typeface="Comic Sans MS" pitchFamily="66" charset="0"/>
              </a:rPr>
              <a:t>…on peut ________________.</a:t>
            </a:r>
          </a:p>
        </p:txBody>
      </p:sp>
      <p:sp>
        <p:nvSpPr>
          <p:cNvPr id="1946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E1B09B-EF81-4C64-8099-3263F67A4C16}" type="slidenum">
              <a:rPr lang="en-GB"/>
              <a:pPr/>
              <a:t>17</a:t>
            </a:fld>
            <a:endParaRPr lang="en-GB"/>
          </a:p>
        </p:txBody>
      </p:sp>
      <p:grpSp>
        <p:nvGrpSpPr>
          <p:cNvPr id="19461" name="Group 7"/>
          <p:cNvGrpSpPr>
            <a:grpSpLocks/>
          </p:cNvGrpSpPr>
          <p:nvPr/>
        </p:nvGrpSpPr>
        <p:grpSpPr bwMode="auto">
          <a:xfrm>
            <a:off x="2195513" y="1341438"/>
            <a:ext cx="4537075" cy="4535487"/>
            <a:chOff x="2195513" y="1341438"/>
            <a:chExt cx="4537075" cy="4535487"/>
          </a:xfrm>
        </p:grpSpPr>
        <p:pic>
          <p:nvPicPr>
            <p:cNvPr id="19462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8" descr="http://www.tourism.vic.gov.au/piecesofvictoria/april_2008/i/Game%20On%20-%20Mario_chr-05_s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772815"/>
              <a:ext cx="1872208" cy="237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008063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pic>
        <p:nvPicPr>
          <p:cNvPr id="20483" name="Picture 2" descr="C:\Documents and Settings\wilsonh\Local Settings\Temporary Internet Files\Content.IE5\RG9JBVM9\MC9004413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41438"/>
            <a:ext cx="45370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042988" y="5732463"/>
            <a:ext cx="7561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>
                <a:latin typeface="Comic Sans MS" pitchFamily="66" charset="0"/>
              </a:rPr>
              <a:t>… on peut _________________. </a:t>
            </a:r>
          </a:p>
        </p:txBody>
      </p:sp>
      <p:sp>
        <p:nvSpPr>
          <p:cNvPr id="2048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D54371-6467-43C8-94AC-A03E9EA508BD}" type="slidenum">
              <a:rPr lang="en-GB"/>
              <a:pPr/>
              <a:t>18</a:t>
            </a:fld>
            <a:endParaRPr lang="en-GB"/>
          </a:p>
        </p:txBody>
      </p:sp>
      <p:pic>
        <p:nvPicPr>
          <p:cNvPr id="20486" name="Picture 2" descr="View Detai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844675"/>
            <a:ext cx="18716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008063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pic>
        <p:nvPicPr>
          <p:cNvPr id="21507" name="Picture 2" descr="C:\Documents and Settings\wilsonh\Local Settings\Temporary Internet Files\Content.IE5\RG9JBVM9\MC9004413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41438"/>
            <a:ext cx="45370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1042988" y="5732463"/>
            <a:ext cx="7561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>
                <a:latin typeface="Comic Sans MS" pitchFamily="66" charset="0"/>
              </a:rPr>
              <a:t>… on peut __________________.</a:t>
            </a:r>
          </a:p>
        </p:txBody>
      </p:sp>
      <p:sp>
        <p:nvSpPr>
          <p:cNvPr id="2150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9F8EDE-59C6-4BD2-9211-FCA64A82E5F9}" type="slidenum">
              <a:rPr lang="en-GB"/>
              <a:pPr/>
              <a:t>19</a:t>
            </a:fld>
            <a:endParaRPr lang="en-GB"/>
          </a:p>
        </p:txBody>
      </p:sp>
      <p:pic>
        <p:nvPicPr>
          <p:cNvPr id="21510" name="Picture 4" descr="View Detail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752600"/>
            <a:ext cx="1871663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4213" y="0"/>
            <a:ext cx="7772400" cy="1125538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Ce portable coûte très cher!</a:t>
            </a:r>
          </a:p>
        </p:txBody>
      </p:sp>
      <p:pic>
        <p:nvPicPr>
          <p:cNvPr id="4099" name="Picture 2" descr="C:\Documents and Settings\wilsonh\Local Settings\Temporary Internet Files\Content.IE5\RG9JBVM9\MC9004413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196975"/>
            <a:ext cx="4535488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8E6A5-AB44-41B4-9450-2404B11323D6}" type="slidenum">
              <a:rPr lang="en-GB"/>
              <a:pPr/>
              <a:t>2</a:t>
            </a:fld>
            <a:endParaRPr lang="en-GB"/>
          </a:p>
        </p:txBody>
      </p:sp>
      <p:pic>
        <p:nvPicPr>
          <p:cNvPr id="4101" name="Picture 12" descr="View Detai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628775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View Detail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148431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915816" y="1844824"/>
            <a:ext cx="2880320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err="1">
                <a:latin typeface="Century Gothic" pitchFamily="34" charset="0"/>
              </a:rPr>
              <a:t>écran</a:t>
            </a:r>
            <a:r>
              <a:rPr lang="en-GB" sz="4000" dirty="0">
                <a:latin typeface="Century Gothic" pitchFamily="34" charset="0"/>
              </a:rPr>
              <a:t> </a:t>
            </a:r>
            <a:r>
              <a:rPr lang="en-GB" sz="4000" dirty="0" err="1">
                <a:latin typeface="Century Gothic" pitchFamily="34" charset="0"/>
              </a:rPr>
              <a:t>numérique</a:t>
            </a:r>
            <a:endParaRPr lang="en-GB" sz="4000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980728"/>
            <a:ext cx="2232248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dirty="0" err="1">
                <a:solidFill>
                  <a:srgbClr val="FFFF00"/>
                </a:solidFill>
                <a:latin typeface="Century Gothic" pitchFamily="34" charset="0"/>
              </a:rPr>
              <a:t>C’est</a:t>
            </a:r>
            <a:r>
              <a:rPr lang="en-GB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GB" u="sng" dirty="0" err="1">
                <a:solidFill>
                  <a:srgbClr val="FFFF00"/>
                </a:solidFill>
                <a:latin typeface="Century Gothic" pitchFamily="34" charset="0"/>
              </a:rPr>
              <a:t>trop</a:t>
            </a:r>
            <a:r>
              <a:rPr lang="en-GB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Century Gothic" pitchFamily="34" charset="0"/>
              </a:rPr>
              <a:t>cher</a:t>
            </a:r>
            <a:r>
              <a:rPr lang="en-GB" dirty="0">
                <a:solidFill>
                  <a:srgbClr val="FFFF00"/>
                </a:solidFill>
                <a:latin typeface="Century Gothic" pitchFamily="34" charset="0"/>
              </a:rPr>
              <a:t> ???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1125538"/>
            <a:ext cx="2987675" cy="4895850"/>
            <a:chOff x="0" y="1124744"/>
            <a:chExt cx="2987821" cy="4896544"/>
          </a:xfrm>
        </p:grpSpPr>
        <p:pic>
          <p:nvPicPr>
            <p:cNvPr id="4110" name="Picture 14" descr="View Detail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3212976"/>
              <a:ext cx="2808309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Callout 13"/>
            <p:cNvSpPr/>
            <p:nvPr/>
          </p:nvSpPr>
          <p:spPr bwMode="auto">
            <a:xfrm>
              <a:off x="0" y="1124744"/>
              <a:ext cx="2700470" cy="1871927"/>
            </a:xfrm>
            <a:prstGeom prst="wedgeEllipseCallout">
              <a:avLst>
                <a:gd name="adj1" fmla="val -3921"/>
                <a:gd name="adj2" fmla="val 73151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en-GB" sz="2000" dirty="0">
                  <a:latin typeface="Century Gothic" pitchFamily="34" charset="0"/>
                  <a:ea typeface="SimSun" pitchFamily="2" charset="-122"/>
                </a:rPr>
                <a:t>Je </a:t>
              </a:r>
              <a:r>
                <a:rPr lang="en-GB" sz="2000" dirty="0" err="1">
                  <a:latin typeface="Century Gothic" pitchFamily="34" charset="0"/>
                  <a:ea typeface="SimSun" pitchFamily="2" charset="-122"/>
                </a:rPr>
                <a:t>n’ai</a:t>
              </a:r>
              <a:r>
                <a:rPr lang="en-GB" sz="2000" dirty="0">
                  <a:latin typeface="Century Gothic" pitchFamily="34" charset="0"/>
                  <a:ea typeface="SimSun" pitchFamily="2" charset="-122"/>
                </a:rPr>
                <a:t> pas beaucoup </a:t>
              </a:r>
              <a:r>
                <a:rPr lang="en-GB" sz="2000" dirty="0" err="1">
                  <a:latin typeface="Century Gothic" pitchFamily="34" charset="0"/>
                  <a:ea typeface="SimSun" pitchFamily="2" charset="-122"/>
                </a:rPr>
                <a:t>d’argent</a:t>
              </a:r>
              <a:r>
                <a:rPr lang="en-GB" sz="2000" dirty="0">
                  <a:latin typeface="Century Gothic" pitchFamily="34" charset="0"/>
                  <a:ea typeface="SimSun" pitchFamily="2" charset="-122"/>
                </a:rPr>
                <a:t> ! </a:t>
              </a:r>
              <a:r>
                <a:rPr lang="en-GB" sz="2000" dirty="0" err="1">
                  <a:latin typeface="Century Gothic" pitchFamily="34" charset="0"/>
                  <a:ea typeface="SimSun" pitchFamily="2" charset="-122"/>
                </a:rPr>
                <a:t>Ça</a:t>
              </a:r>
              <a:r>
                <a:rPr lang="en-GB" sz="2000" dirty="0">
                  <a:latin typeface="Century Gothic" pitchFamily="34" charset="0"/>
                  <a:ea typeface="SimSun" pitchFamily="2" charset="-122"/>
                </a:rPr>
                <a:t> </a:t>
              </a:r>
              <a:r>
                <a:rPr lang="en-GB" sz="2000" dirty="0" err="1">
                  <a:latin typeface="Century Gothic" pitchFamily="34" charset="0"/>
                  <a:ea typeface="SimSun" pitchFamily="2" charset="-122"/>
                </a:rPr>
                <a:t>m’énerve</a:t>
              </a:r>
              <a:r>
                <a:rPr lang="en-GB" sz="2000" dirty="0">
                  <a:latin typeface="Century Gothic" pitchFamily="34" charset="0"/>
                  <a:ea typeface="SimSun" pitchFamily="2" charset="-122"/>
                </a:rPr>
                <a:t> 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008063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pic>
        <p:nvPicPr>
          <p:cNvPr id="22531" name="Picture 2" descr="C:\Documents and Settings\wilsonh\Local Settings\Temporary Internet Files\Content.IE5\RG9JBVM9\MC9004413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41438"/>
            <a:ext cx="45370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042988" y="5732463"/>
            <a:ext cx="7561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>
                <a:latin typeface="Comic Sans MS" pitchFamily="66" charset="0"/>
              </a:rPr>
              <a:t>… il y a _____________.</a:t>
            </a:r>
          </a:p>
        </p:txBody>
      </p:sp>
      <p:pic>
        <p:nvPicPr>
          <p:cNvPr id="22533" name="Picture 2" descr="C:\Users\Owner\Pictures\119498901189173912analog_clock_jonathan_di_01_svg_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133600"/>
            <a:ext cx="177641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271196-453B-48F6-8E1C-0EAA61EC7C4F}" type="slidenum">
              <a:rPr lang="en-GB"/>
              <a:pPr/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Le portable de Mme. Kennedy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0E4F91-EE33-4B3B-A506-A00853E9F564}" type="slidenum">
              <a:rPr lang="en-GB"/>
              <a:pPr/>
              <a:t>21</a:t>
            </a:fld>
            <a:endParaRPr lang="en-GB"/>
          </a:p>
        </p:txBody>
      </p:sp>
      <p:pic>
        <p:nvPicPr>
          <p:cNvPr id="23556" name="Picture 3" descr="C:\Users\Owner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2349500"/>
            <a:ext cx="4681538" cy="2570163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84438" y="5661025"/>
            <a:ext cx="3448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200" b="0">
                <a:latin typeface="Comic Sans MS" pitchFamily="66" charset="0"/>
              </a:rPr>
              <a:t>On ne peut pas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wilsonh\Local Settings\Temporary Internet Files\Content.IE5\RG9JBVM9\MC9004413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41438"/>
            <a:ext cx="45370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63938" y="1773238"/>
            <a:ext cx="1800225" cy="2505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>
                <a:solidFill>
                  <a:srgbClr val="000000"/>
                </a:solidFill>
                <a:latin typeface="Lucida Sans Typewriter" pitchFamily="49" charset="0"/>
              </a:rPr>
              <a:t>Salut!! Ça va?</a:t>
            </a:r>
          </a:p>
          <a:p>
            <a:pPr>
              <a:spcBef>
                <a:spcPct val="20000"/>
              </a:spcBef>
              <a:defRPr/>
            </a:pPr>
            <a:r>
              <a:rPr lang="en-GB">
                <a:solidFill>
                  <a:srgbClr val="000000"/>
                </a:solidFill>
                <a:latin typeface="Lucida Sans Typewriter" pitchFamily="49" charset="0"/>
              </a:rPr>
              <a:t>Je t’m!</a:t>
            </a:r>
          </a:p>
          <a:p>
            <a:pPr>
              <a:spcBef>
                <a:spcPct val="20000"/>
              </a:spcBef>
              <a:defRPr/>
            </a:pPr>
            <a:endParaRPr lang="en-GB">
              <a:solidFill>
                <a:srgbClr val="000000"/>
              </a:solidFill>
              <a:latin typeface="Lucida Sans Typewriter" pitchFamily="49" charset="0"/>
            </a:endParaRPr>
          </a:p>
          <a:p>
            <a:pPr>
              <a:spcBef>
                <a:spcPct val="20000"/>
              </a:spcBef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458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C1111D-30DE-4CD7-AC19-8E0F2D14AFE9}" type="slidenum">
              <a:rPr lang="en-GB"/>
              <a:pPr/>
              <a:t>22</a:t>
            </a:fld>
            <a:endParaRPr lang="en-GB"/>
          </a:p>
        </p:txBody>
      </p:sp>
      <p:pic>
        <p:nvPicPr>
          <p:cNvPr id="24581" name="Picture 8" descr="View Detai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2131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2" name="Group 13"/>
          <p:cNvGrpSpPr>
            <a:grpSpLocks/>
          </p:cNvGrpSpPr>
          <p:nvPr/>
        </p:nvGrpSpPr>
        <p:grpSpPr bwMode="auto">
          <a:xfrm>
            <a:off x="179388" y="1196975"/>
            <a:ext cx="8964612" cy="5192713"/>
            <a:chOff x="179512" y="1196752"/>
            <a:chExt cx="8964488" cy="5193511"/>
          </a:xfrm>
        </p:grpSpPr>
        <p:sp>
          <p:nvSpPr>
            <p:cNvPr id="24585" name="TextBox 5"/>
            <p:cNvSpPr txBox="1">
              <a:spLocks noChangeArrowheads="1"/>
            </p:cNvSpPr>
            <p:nvPr/>
          </p:nvSpPr>
          <p:spPr bwMode="auto">
            <a:xfrm>
              <a:off x="179512" y="5805488"/>
              <a:ext cx="89644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fr-FR" sz="3200">
                  <a:latin typeface="Comic Sans MS" pitchFamily="66" charset="0"/>
                </a:rPr>
                <a:t>… on ne peut pas _________________</a:t>
              </a:r>
            </a:p>
          </p:txBody>
        </p:sp>
        <p:grpSp>
          <p:nvGrpSpPr>
            <p:cNvPr id="24586" name="Group 11"/>
            <p:cNvGrpSpPr>
              <a:grpSpLocks/>
            </p:cNvGrpSpPr>
            <p:nvPr/>
          </p:nvGrpSpPr>
          <p:grpSpPr bwMode="auto">
            <a:xfrm>
              <a:off x="323528" y="1196752"/>
              <a:ext cx="5616624" cy="3573016"/>
              <a:chOff x="323528" y="1196752"/>
              <a:chExt cx="5616624" cy="3573016"/>
            </a:xfrm>
          </p:grpSpPr>
          <p:pic>
            <p:nvPicPr>
              <p:cNvPr id="24587" name="Picture 2" descr="http://whahappenedbykatiecampbell.files.wordpress.com/2010/02/southwestern_bell_motorola_brick_cell_phone_web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3528" y="1196752"/>
                <a:ext cx="2295932" cy="3573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" name="Straight Connector 17"/>
              <p:cNvCxnSpPr/>
              <p:nvPr/>
            </p:nvCxnSpPr>
            <p:spPr bwMode="auto">
              <a:xfrm>
                <a:off x="2987760" y="1557170"/>
                <a:ext cx="2952709" cy="2446713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 bwMode="auto">
              <a:xfrm rot="10800000" flipV="1">
                <a:off x="2916324" y="1412685"/>
                <a:ext cx="2879685" cy="251975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583" name="Title 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84" name="Title 1"/>
          <p:cNvSpPr txBox="1">
            <a:spLocks/>
          </p:cNvSpPr>
          <p:nvPr/>
        </p:nvSpPr>
        <p:spPr bwMode="auto">
          <a:xfrm>
            <a:off x="827088" y="260350"/>
            <a:ext cx="7772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4400" b="0">
                <a:solidFill>
                  <a:schemeClr val="tx2"/>
                </a:solidFill>
                <a:latin typeface="Comic Sans MS" pitchFamily="66" charset="0"/>
              </a:rPr>
              <a:t>Avec ce portable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008063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pic>
        <p:nvPicPr>
          <p:cNvPr id="25603" name="Picture 2" descr="C:\Documents and Settings\wilsonh\Local Settings\Temporary Internet Files\Content.IE5\RG9JBVM9\MC9004413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41438"/>
            <a:ext cx="45370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AC5582-03C1-479E-B918-F8692EC5DD7C}" type="slidenum">
              <a:rPr lang="en-GB"/>
              <a:pPr/>
              <a:t>23</a:t>
            </a:fld>
            <a:endParaRPr lang="en-GB"/>
          </a:p>
        </p:txBody>
      </p:sp>
      <p:pic>
        <p:nvPicPr>
          <p:cNvPr id="25605" name="Picture 8" descr="View Detai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773238"/>
            <a:ext cx="17287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6" name="Group 7"/>
          <p:cNvGrpSpPr>
            <a:grpSpLocks/>
          </p:cNvGrpSpPr>
          <p:nvPr/>
        </p:nvGrpSpPr>
        <p:grpSpPr bwMode="auto">
          <a:xfrm>
            <a:off x="179388" y="1196975"/>
            <a:ext cx="8964612" cy="5192713"/>
            <a:chOff x="179512" y="1196752"/>
            <a:chExt cx="8964488" cy="5193511"/>
          </a:xfrm>
        </p:grpSpPr>
        <p:sp>
          <p:nvSpPr>
            <p:cNvPr id="25607" name="TextBox 5"/>
            <p:cNvSpPr txBox="1">
              <a:spLocks noChangeArrowheads="1"/>
            </p:cNvSpPr>
            <p:nvPr/>
          </p:nvSpPr>
          <p:spPr bwMode="auto">
            <a:xfrm>
              <a:off x="179512" y="5805488"/>
              <a:ext cx="89644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fr-FR" sz="3200">
                  <a:latin typeface="Comic Sans MS" pitchFamily="66" charset="0"/>
                </a:rPr>
                <a:t>… on ne peut pas _________________</a:t>
              </a:r>
            </a:p>
          </p:txBody>
        </p:sp>
        <p:grpSp>
          <p:nvGrpSpPr>
            <p:cNvPr id="25608" name="Group 11"/>
            <p:cNvGrpSpPr>
              <a:grpSpLocks/>
            </p:cNvGrpSpPr>
            <p:nvPr/>
          </p:nvGrpSpPr>
          <p:grpSpPr bwMode="auto">
            <a:xfrm>
              <a:off x="323528" y="1196752"/>
              <a:ext cx="5616624" cy="3573016"/>
              <a:chOff x="323528" y="1196752"/>
              <a:chExt cx="5616624" cy="3573016"/>
            </a:xfrm>
          </p:grpSpPr>
          <p:pic>
            <p:nvPicPr>
              <p:cNvPr id="25609" name="Picture 2" descr="http://whahappenedbykatiecampbell.files.wordpress.com/2010/02/southwestern_bell_motorola_brick_cell_phone_web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3528" y="1196752"/>
                <a:ext cx="2295932" cy="3573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2" name="Straight Connector 11"/>
              <p:cNvCxnSpPr/>
              <p:nvPr/>
            </p:nvCxnSpPr>
            <p:spPr bwMode="auto">
              <a:xfrm>
                <a:off x="2987760" y="1557170"/>
                <a:ext cx="2952709" cy="2446713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 bwMode="auto">
              <a:xfrm rot="10800000" flipV="1">
                <a:off x="2916324" y="1412685"/>
                <a:ext cx="2879685" cy="251975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008063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pic>
        <p:nvPicPr>
          <p:cNvPr id="26627" name="Picture 2" descr="C:\Documents and Settings\wilsonh\Local Settings\Temporary Internet Files\Content.IE5\RG9JBVM9\MC9004413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41438"/>
            <a:ext cx="45370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AEF5BB-ACAA-4AD2-A20D-B9D201D48713}" type="slidenum">
              <a:rPr lang="en-GB"/>
              <a:pPr/>
              <a:t>24</a:t>
            </a:fld>
            <a:endParaRPr lang="en-GB"/>
          </a:p>
        </p:txBody>
      </p:sp>
      <p:pic>
        <p:nvPicPr>
          <p:cNvPr id="26629" name="Picture 2" descr="View Detai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844675"/>
            <a:ext cx="18002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179388" y="1196975"/>
            <a:ext cx="8964612" cy="5192713"/>
            <a:chOff x="179512" y="1196752"/>
            <a:chExt cx="8964488" cy="5193511"/>
          </a:xfrm>
        </p:grpSpPr>
        <p:sp>
          <p:nvSpPr>
            <p:cNvPr id="26631" name="TextBox 5"/>
            <p:cNvSpPr txBox="1">
              <a:spLocks noChangeArrowheads="1"/>
            </p:cNvSpPr>
            <p:nvPr/>
          </p:nvSpPr>
          <p:spPr bwMode="auto">
            <a:xfrm>
              <a:off x="179512" y="5805488"/>
              <a:ext cx="89644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fr-FR" sz="3200">
                  <a:latin typeface="Comic Sans MS" pitchFamily="66" charset="0"/>
                </a:rPr>
                <a:t>… on ne peut pas _________________</a:t>
              </a:r>
            </a:p>
          </p:txBody>
        </p:sp>
        <p:grpSp>
          <p:nvGrpSpPr>
            <p:cNvPr id="26632" name="Group 11"/>
            <p:cNvGrpSpPr>
              <a:grpSpLocks/>
            </p:cNvGrpSpPr>
            <p:nvPr/>
          </p:nvGrpSpPr>
          <p:grpSpPr bwMode="auto">
            <a:xfrm>
              <a:off x="323528" y="1196752"/>
              <a:ext cx="5616624" cy="3573016"/>
              <a:chOff x="323528" y="1196752"/>
              <a:chExt cx="5616624" cy="3573016"/>
            </a:xfrm>
          </p:grpSpPr>
          <p:pic>
            <p:nvPicPr>
              <p:cNvPr id="26633" name="Picture 2" descr="http://whahappenedbykatiecampbell.files.wordpress.com/2010/02/southwestern_bell_motorola_brick_cell_phone_web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3528" y="1196752"/>
                <a:ext cx="2295932" cy="3573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Straight Connector 10"/>
              <p:cNvCxnSpPr/>
              <p:nvPr/>
            </p:nvCxnSpPr>
            <p:spPr bwMode="auto">
              <a:xfrm>
                <a:off x="2987760" y="1557170"/>
                <a:ext cx="2952709" cy="2446713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 bwMode="auto">
              <a:xfrm rot="10800000" flipV="1">
                <a:off x="2916324" y="1412685"/>
                <a:ext cx="2879685" cy="251975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008063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pic>
        <p:nvPicPr>
          <p:cNvPr id="27651" name="Picture 2" descr="C:\Documents and Settings\wilsonh\Local Settings\Temporary Internet Files\Content.IE5\RG9JBVM9\MC9004413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41438"/>
            <a:ext cx="45370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A15489-08FF-402B-BE48-7ABBA7C7F5F7}" type="slidenum">
              <a:rPr lang="en-GB"/>
              <a:pPr/>
              <a:t>25</a:t>
            </a:fld>
            <a:endParaRPr lang="en-GB"/>
          </a:p>
        </p:txBody>
      </p:sp>
      <p:pic>
        <p:nvPicPr>
          <p:cNvPr id="27653" name="Picture 2" descr="View Detai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844675"/>
            <a:ext cx="18716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179388" y="1196975"/>
            <a:ext cx="8964612" cy="5192713"/>
            <a:chOff x="179512" y="1196752"/>
            <a:chExt cx="8964488" cy="5193511"/>
          </a:xfrm>
        </p:grpSpPr>
        <p:sp>
          <p:nvSpPr>
            <p:cNvPr id="27655" name="TextBox 5"/>
            <p:cNvSpPr txBox="1">
              <a:spLocks noChangeArrowheads="1"/>
            </p:cNvSpPr>
            <p:nvPr/>
          </p:nvSpPr>
          <p:spPr bwMode="auto">
            <a:xfrm>
              <a:off x="179512" y="5805488"/>
              <a:ext cx="89644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fr-FR" sz="3200">
                  <a:latin typeface="Comic Sans MS" pitchFamily="66" charset="0"/>
                </a:rPr>
                <a:t>… on ne peut pas _________________</a:t>
              </a:r>
            </a:p>
          </p:txBody>
        </p:sp>
        <p:grpSp>
          <p:nvGrpSpPr>
            <p:cNvPr id="27656" name="Group 11"/>
            <p:cNvGrpSpPr>
              <a:grpSpLocks/>
            </p:cNvGrpSpPr>
            <p:nvPr/>
          </p:nvGrpSpPr>
          <p:grpSpPr bwMode="auto">
            <a:xfrm>
              <a:off x="323528" y="1196752"/>
              <a:ext cx="5616624" cy="3573016"/>
              <a:chOff x="323528" y="1196752"/>
              <a:chExt cx="5616624" cy="3573016"/>
            </a:xfrm>
          </p:grpSpPr>
          <p:pic>
            <p:nvPicPr>
              <p:cNvPr id="27657" name="Picture 2" descr="http://whahappenedbykatiecampbell.files.wordpress.com/2010/02/southwestern_bell_motorola_brick_cell_phone_web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3528" y="1196752"/>
                <a:ext cx="2295932" cy="3573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Straight Connector 10"/>
              <p:cNvCxnSpPr/>
              <p:nvPr/>
            </p:nvCxnSpPr>
            <p:spPr bwMode="auto">
              <a:xfrm>
                <a:off x="2987760" y="1557170"/>
                <a:ext cx="2952709" cy="2446713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 bwMode="auto">
              <a:xfrm rot="10800000" flipV="1">
                <a:off x="2916324" y="1412685"/>
                <a:ext cx="2879685" cy="251975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008063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pic>
        <p:nvPicPr>
          <p:cNvPr id="28675" name="Picture 2" descr="C:\Documents and Settings\wilsonh\Local Settings\Temporary Internet Files\Content.IE5\RG9JBVM9\MC9004413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41438"/>
            <a:ext cx="45370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D62E83-4748-43B5-8535-14AA92B724D6}" type="slidenum">
              <a:rPr lang="en-GB"/>
              <a:pPr/>
              <a:t>26</a:t>
            </a:fld>
            <a:endParaRPr lang="en-GB"/>
          </a:p>
        </p:txBody>
      </p:sp>
      <p:pic>
        <p:nvPicPr>
          <p:cNvPr id="28677" name="Picture 8" descr="http://www.tourism.vic.gov.au/piecesofvictoria/april_2008/i/Game%20On%20-%20Mario_chr-05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773238"/>
            <a:ext cx="18716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8" name="Group 7"/>
          <p:cNvGrpSpPr>
            <a:grpSpLocks/>
          </p:cNvGrpSpPr>
          <p:nvPr/>
        </p:nvGrpSpPr>
        <p:grpSpPr bwMode="auto">
          <a:xfrm>
            <a:off x="179388" y="1196975"/>
            <a:ext cx="8964612" cy="5192713"/>
            <a:chOff x="179512" y="1196752"/>
            <a:chExt cx="8964488" cy="5193511"/>
          </a:xfrm>
        </p:grpSpPr>
        <p:sp>
          <p:nvSpPr>
            <p:cNvPr id="28679" name="TextBox 5"/>
            <p:cNvSpPr txBox="1">
              <a:spLocks noChangeArrowheads="1"/>
            </p:cNvSpPr>
            <p:nvPr/>
          </p:nvSpPr>
          <p:spPr bwMode="auto">
            <a:xfrm>
              <a:off x="179512" y="5805488"/>
              <a:ext cx="89644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fr-FR" sz="3200">
                  <a:latin typeface="Comic Sans MS" pitchFamily="66" charset="0"/>
                </a:rPr>
                <a:t>… on ne peut pas _________________</a:t>
              </a:r>
            </a:p>
          </p:txBody>
        </p:sp>
        <p:grpSp>
          <p:nvGrpSpPr>
            <p:cNvPr id="28680" name="Group 11"/>
            <p:cNvGrpSpPr>
              <a:grpSpLocks/>
            </p:cNvGrpSpPr>
            <p:nvPr/>
          </p:nvGrpSpPr>
          <p:grpSpPr bwMode="auto">
            <a:xfrm>
              <a:off x="323528" y="1196752"/>
              <a:ext cx="5616624" cy="3573016"/>
              <a:chOff x="323528" y="1196752"/>
              <a:chExt cx="5616624" cy="3573016"/>
            </a:xfrm>
          </p:grpSpPr>
          <p:pic>
            <p:nvPicPr>
              <p:cNvPr id="28681" name="Picture 2" descr="http://whahappenedbykatiecampbell.files.wordpress.com/2010/02/southwestern_bell_motorola_brick_cell_phone_web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3528" y="1196752"/>
                <a:ext cx="2295932" cy="3573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2" name="Straight Connector 11"/>
              <p:cNvCxnSpPr/>
              <p:nvPr/>
            </p:nvCxnSpPr>
            <p:spPr bwMode="auto">
              <a:xfrm>
                <a:off x="2987760" y="1557170"/>
                <a:ext cx="2952709" cy="2446713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 bwMode="auto">
              <a:xfrm rot="10800000" flipV="1">
                <a:off x="2916324" y="1412685"/>
                <a:ext cx="2879685" cy="251975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008063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pic>
        <p:nvPicPr>
          <p:cNvPr id="29699" name="Picture 2" descr="C:\Documents and Settings\wilsonh\Local Settings\Temporary Internet Files\Content.IE5\RG9JBVM9\MC9004413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41438"/>
            <a:ext cx="45370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065333-7845-4135-A335-150F76467259}" type="slidenum">
              <a:rPr lang="en-GB"/>
              <a:pPr/>
              <a:t>27</a:t>
            </a:fld>
            <a:endParaRPr lang="en-GB"/>
          </a:p>
        </p:txBody>
      </p:sp>
      <p:pic>
        <p:nvPicPr>
          <p:cNvPr id="29701" name="Picture 2" descr="View Detai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844675"/>
            <a:ext cx="18716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179388" y="1196975"/>
            <a:ext cx="8964612" cy="5192713"/>
            <a:chOff x="179512" y="1196752"/>
            <a:chExt cx="8964488" cy="5193511"/>
          </a:xfrm>
        </p:grpSpPr>
        <p:sp>
          <p:nvSpPr>
            <p:cNvPr id="29703" name="TextBox 5"/>
            <p:cNvSpPr txBox="1">
              <a:spLocks noChangeArrowheads="1"/>
            </p:cNvSpPr>
            <p:nvPr/>
          </p:nvSpPr>
          <p:spPr bwMode="auto">
            <a:xfrm>
              <a:off x="179512" y="5805488"/>
              <a:ext cx="89644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fr-FR" sz="3200">
                  <a:latin typeface="Comic Sans MS" pitchFamily="66" charset="0"/>
                </a:rPr>
                <a:t>… on ne peut pas _________________</a:t>
              </a:r>
            </a:p>
          </p:txBody>
        </p:sp>
        <p:grpSp>
          <p:nvGrpSpPr>
            <p:cNvPr id="29704" name="Group 11"/>
            <p:cNvGrpSpPr>
              <a:grpSpLocks/>
            </p:cNvGrpSpPr>
            <p:nvPr/>
          </p:nvGrpSpPr>
          <p:grpSpPr bwMode="auto">
            <a:xfrm>
              <a:off x="323528" y="1196752"/>
              <a:ext cx="5616624" cy="3573016"/>
              <a:chOff x="323528" y="1196752"/>
              <a:chExt cx="5616624" cy="3573016"/>
            </a:xfrm>
          </p:grpSpPr>
          <p:pic>
            <p:nvPicPr>
              <p:cNvPr id="29705" name="Picture 2" descr="http://whahappenedbykatiecampbell.files.wordpress.com/2010/02/southwestern_bell_motorola_brick_cell_phone_web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3528" y="1196752"/>
                <a:ext cx="2295932" cy="3573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Straight Connector 10"/>
              <p:cNvCxnSpPr/>
              <p:nvPr/>
            </p:nvCxnSpPr>
            <p:spPr bwMode="auto">
              <a:xfrm>
                <a:off x="2987760" y="1557170"/>
                <a:ext cx="2952709" cy="2446713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 bwMode="auto">
              <a:xfrm rot="10800000" flipV="1">
                <a:off x="2916324" y="1412685"/>
                <a:ext cx="2879685" cy="251975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008063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pic>
        <p:nvPicPr>
          <p:cNvPr id="30723" name="Picture 2" descr="C:\Documents and Settings\wilsonh\Local Settings\Temporary Internet Files\Content.IE5\RG9JBVM9\MC9004413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41438"/>
            <a:ext cx="45370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Users\Owner\Pictures\119498901189173912analog_clock_jonathan_di_01_svg_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133600"/>
            <a:ext cx="177641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44569D-82AB-48D8-A34D-DC668E19D6D4}" type="slidenum">
              <a:rPr lang="en-GB"/>
              <a:pPr/>
              <a:t>28</a:t>
            </a:fld>
            <a:endParaRPr lang="en-GB"/>
          </a:p>
        </p:txBody>
      </p:sp>
      <p:grpSp>
        <p:nvGrpSpPr>
          <p:cNvPr id="30726" name="Group 6"/>
          <p:cNvGrpSpPr>
            <a:grpSpLocks/>
          </p:cNvGrpSpPr>
          <p:nvPr/>
        </p:nvGrpSpPr>
        <p:grpSpPr bwMode="auto">
          <a:xfrm>
            <a:off x="179388" y="1187450"/>
            <a:ext cx="8964612" cy="5194300"/>
            <a:chOff x="179512" y="1196752"/>
            <a:chExt cx="8964488" cy="5193511"/>
          </a:xfrm>
        </p:grpSpPr>
        <p:sp>
          <p:nvSpPr>
            <p:cNvPr id="30727" name="TextBox 5"/>
            <p:cNvSpPr txBox="1">
              <a:spLocks noChangeArrowheads="1"/>
            </p:cNvSpPr>
            <p:nvPr/>
          </p:nvSpPr>
          <p:spPr bwMode="auto">
            <a:xfrm>
              <a:off x="179512" y="5805488"/>
              <a:ext cx="89644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fr-FR" sz="3200">
                  <a:latin typeface="Comic Sans MS" pitchFamily="66" charset="0"/>
                </a:rPr>
                <a:t>… on ne peut pas _________________</a:t>
              </a:r>
            </a:p>
          </p:txBody>
        </p:sp>
        <p:grpSp>
          <p:nvGrpSpPr>
            <p:cNvPr id="30728" name="Group 11"/>
            <p:cNvGrpSpPr>
              <a:grpSpLocks/>
            </p:cNvGrpSpPr>
            <p:nvPr/>
          </p:nvGrpSpPr>
          <p:grpSpPr bwMode="auto">
            <a:xfrm>
              <a:off x="323528" y="1196752"/>
              <a:ext cx="5616624" cy="3573016"/>
              <a:chOff x="323528" y="1196752"/>
              <a:chExt cx="5616624" cy="3573016"/>
            </a:xfrm>
          </p:grpSpPr>
          <p:pic>
            <p:nvPicPr>
              <p:cNvPr id="30729" name="Picture 2" descr="http://whahappenedbykatiecampbell.files.wordpress.com/2010/02/southwestern_bell_motorola_brick_cell_phone_web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3528" y="1196752"/>
                <a:ext cx="2295932" cy="3573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Straight Connector 10"/>
              <p:cNvCxnSpPr/>
              <p:nvPr/>
            </p:nvCxnSpPr>
            <p:spPr bwMode="auto">
              <a:xfrm>
                <a:off x="2987760" y="1557060"/>
                <a:ext cx="2952709" cy="2447553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 bwMode="auto">
              <a:xfrm rot="10800000" flipV="1">
                <a:off x="2916324" y="1412619"/>
                <a:ext cx="2879685" cy="2520567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3"/>
          </a:xfrm>
          <a:solidFill>
            <a:srgbClr val="FFFF00"/>
          </a:solidFill>
        </p:spPr>
        <p:txBody>
          <a:bodyPr/>
          <a:lstStyle/>
          <a:p>
            <a:r>
              <a:rPr lang="en-US" sz="2800" smtClean="0">
                <a:latin typeface="Comic Sans MS" pitchFamily="66" charset="0"/>
              </a:rPr>
              <a:t>Objectif:  parler de votre portable</a:t>
            </a:r>
            <a:endParaRPr lang="fr-FR" sz="2800" b="1" smtClean="0">
              <a:latin typeface="Comic Sans MS" pitchFamily="66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D4DA5C-4F87-4192-9364-CDB9B903A5D2}" type="slidenum">
              <a:rPr lang="en-US"/>
              <a:pPr/>
              <a:t>29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92275" y="908050"/>
          <a:ext cx="6983413" cy="5953130"/>
        </p:xfrm>
        <a:graphic>
          <a:graphicData uri="http://schemas.openxmlformats.org/drawingml/2006/table">
            <a:tbl>
              <a:tblPr/>
              <a:tblGrid>
                <a:gridCol w="2501900"/>
                <a:gridCol w="4481513"/>
              </a:tblGrid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on peut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prendre des photos.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on ne peut pas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écouter de la musique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envoyer des textos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jouer aux jeux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parler avec des amis quand on veut 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parler avec la famille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faire des appels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télécharger de la musique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avoir accès à l’internet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regarder l’horloge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4213" y="0"/>
            <a:ext cx="7772400" cy="1125538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0" y="5805488"/>
            <a:ext cx="9144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3000">
                <a:latin typeface="Comic Sans MS" pitchFamily="66" charset="0"/>
              </a:rPr>
              <a:t>… on peut parler avec des amis quand on veut </a:t>
            </a:r>
          </a:p>
        </p:txBody>
      </p:sp>
      <p:grpSp>
        <p:nvGrpSpPr>
          <p:cNvPr id="5124" name="Group 6"/>
          <p:cNvGrpSpPr>
            <a:grpSpLocks/>
          </p:cNvGrpSpPr>
          <p:nvPr/>
        </p:nvGrpSpPr>
        <p:grpSpPr bwMode="auto">
          <a:xfrm>
            <a:off x="2124075" y="1196975"/>
            <a:ext cx="4535488" cy="4535488"/>
            <a:chOff x="2124075" y="1196975"/>
            <a:chExt cx="4535488" cy="4535488"/>
          </a:xfrm>
        </p:grpSpPr>
        <p:pic>
          <p:nvPicPr>
            <p:cNvPr id="5126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4075" y="1196975"/>
              <a:ext cx="4535488" cy="453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9" descr="10-12 years,cell phones,children,conversations,diversity,ethnic diversity,females,friends,friendships,fun,girls,iCLIPART,kids,laughing,people,phones,Photographs,preteens,smiling,talking,telephones"/>
            <p:cNvPicPr>
              <a:picLocks noChangeAspect="1" noChangeArrowheads="1"/>
            </p:cNvPicPr>
            <p:nvPr/>
          </p:nvPicPr>
          <p:blipFill>
            <a:blip r:embed="rId3" cstate="print"/>
            <a:srcRect l="11630" t="16283" r="28665" b="18587"/>
            <a:stretch>
              <a:fillRect/>
            </a:stretch>
          </p:blipFill>
          <p:spPr bwMode="auto">
            <a:xfrm>
              <a:off x="3491880" y="1700808"/>
              <a:ext cx="1782762" cy="2376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259822-EC18-4FA7-87A5-A50EFE5474FF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3992562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fr-FR" smtClean="0">
                <a:latin typeface="Comic Sans MS" pitchFamily="66" charset="0"/>
              </a:rPr>
              <a:t>On ne peut pas prendre des photos.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fr-FR" smtClean="0">
                <a:latin typeface="Comic Sans MS" pitchFamily="66" charset="0"/>
              </a:rPr>
              <a:t>On ne peut pas écouter de la musique.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fr-FR" smtClean="0">
                <a:latin typeface="Comic Sans MS" pitchFamily="66" charset="0"/>
              </a:rPr>
              <a:t>On ne peut pas jouer aux jeux.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fr-FR" smtClean="0">
                <a:latin typeface="Comic Sans MS" pitchFamily="66" charset="0"/>
              </a:rPr>
              <a:t>Il n’y a pas d’horloge.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fr-FR" smtClean="0">
                <a:latin typeface="Comic Sans MS" pitchFamily="66" charset="0"/>
              </a:rPr>
              <a:t>On ne peut pas avoir accès à l’internet.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fr-FR" smtClean="0">
                <a:latin typeface="Comic Sans MS" pitchFamily="66" charset="0"/>
              </a:rPr>
              <a:t>On ne peut pas parler avec les amis parce</a:t>
            </a:r>
          </a:p>
          <a:p>
            <a:pPr marL="514350" indent="-514350">
              <a:buFontTx/>
              <a:buNone/>
            </a:pPr>
            <a:r>
              <a:rPr lang="fr-FR" smtClean="0">
                <a:latin typeface="Comic Sans MS" pitchFamily="66" charset="0"/>
              </a:rPr>
              <a:t>que cela coûte trop cher.</a:t>
            </a:r>
          </a:p>
          <a:p>
            <a:pPr marL="514350" indent="-514350">
              <a:buFontTx/>
              <a:buNone/>
            </a:pPr>
            <a:endParaRPr lang="fr-FR" smtClean="0">
              <a:latin typeface="Comic Sans MS" pitchFamily="66" charset="0"/>
            </a:endParaRPr>
          </a:p>
          <a:p>
            <a:pPr marL="514350" indent="-514350">
              <a:buFontTx/>
              <a:buNone/>
            </a:pPr>
            <a:endParaRPr lang="fr-FR" smtClean="0">
              <a:latin typeface="Comic Sans MS" pitchFamily="66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4424AD-A70C-4A43-AF55-F3A1B2BCD490}" type="slidenum">
              <a:rPr lang="en-US"/>
              <a:pPr/>
              <a:t>30</a:t>
            </a:fld>
            <a:endParaRPr lang="en-US"/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0" y="0"/>
            <a:ext cx="4421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r-FR">
                <a:latin typeface="Comic Sans MS" pitchFamily="66" charset="0"/>
              </a:rPr>
              <a:t>Avec cet ancien modèle:</a:t>
            </a:r>
          </a:p>
        </p:txBody>
      </p:sp>
      <p:pic>
        <p:nvPicPr>
          <p:cNvPr id="32773" name="Picture 3" descr="C:\Users\Owner\Pictures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675" y="0"/>
            <a:ext cx="26003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54721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fr-FR" sz="3600" smtClean="0">
                <a:solidFill>
                  <a:srgbClr val="000000"/>
                </a:solidFill>
                <a:latin typeface="Comic Sans MS" pitchFamily="66" charset="0"/>
              </a:rPr>
              <a:t>on peut photos pas prendre ne des.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fr-FR" sz="3600" smtClean="0">
                <a:solidFill>
                  <a:srgbClr val="000000"/>
                </a:solidFill>
                <a:latin typeface="Comic Sans MS" pitchFamily="66" charset="0"/>
              </a:rPr>
              <a:t>ne peut on écouter pas de la musique.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fr-FR" sz="3600" smtClean="0">
                <a:solidFill>
                  <a:srgbClr val="000000"/>
                </a:solidFill>
                <a:latin typeface="Comic Sans MS" pitchFamily="66" charset="0"/>
              </a:rPr>
              <a:t>jouer pas on ne aux peut jeux.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fr-FR" sz="3600" smtClean="0">
                <a:solidFill>
                  <a:srgbClr val="000000"/>
                </a:solidFill>
                <a:latin typeface="Comic Sans MS" pitchFamily="66" charset="0"/>
              </a:rPr>
              <a:t>n’y il pas a d’horloge.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fr-FR" sz="3600" smtClean="0">
                <a:solidFill>
                  <a:srgbClr val="000000"/>
                </a:solidFill>
                <a:latin typeface="Comic Sans MS" pitchFamily="66" charset="0"/>
              </a:rPr>
              <a:t>on pas avoir ne peut à l’internet accès .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fr-FR" sz="3600" smtClean="0">
                <a:solidFill>
                  <a:srgbClr val="000000"/>
                </a:solidFill>
                <a:latin typeface="Comic Sans MS" pitchFamily="66" charset="0"/>
              </a:rPr>
              <a:t>peut pas on ne avec parler les amis parce que coûte trop cela cher.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fr-FR" sz="3600" smtClean="0">
                <a:solidFill>
                  <a:srgbClr val="000000"/>
                </a:solidFill>
                <a:latin typeface="Comic Sans MS" pitchFamily="66" charset="0"/>
              </a:rPr>
              <a:t>faire appels peut on des.</a:t>
            </a:r>
          </a:p>
          <a:p>
            <a:pPr marL="514350" indent="-514350">
              <a:buFontTx/>
              <a:buNone/>
              <a:defRPr/>
            </a:pPr>
            <a:endParaRPr lang="fr-FR" sz="360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514350" indent="-514350">
              <a:buFontTx/>
              <a:buNone/>
              <a:defRPr/>
            </a:pPr>
            <a:endParaRPr lang="fr-FR" sz="36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F17FEA-4CC1-4E7F-BA69-3CAB557F280E}" type="slidenum">
              <a:rPr lang="en-US"/>
              <a:pPr/>
              <a:t>31</a:t>
            </a:fld>
            <a:endParaRPr lang="en-US"/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0" y="0"/>
            <a:ext cx="5343525" cy="523875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>
                <a:latin typeface="Comic Sans MS" pitchFamily="66" charset="0"/>
              </a:rPr>
              <a:t>Mettez les phrases en ordre: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-36513" y="0"/>
            <a:ext cx="9180513" cy="792163"/>
          </a:xfrm>
          <a:solidFill>
            <a:srgbClr val="FFFF00"/>
          </a:solidFill>
        </p:spPr>
        <p:txBody>
          <a:bodyPr/>
          <a:lstStyle/>
          <a:p>
            <a:r>
              <a:rPr lang="en-US" sz="2800" smtClean="0">
                <a:latin typeface="Comic Sans MS" pitchFamily="66" charset="0"/>
              </a:rPr>
              <a:t>Objectif:  parler de votre portable</a:t>
            </a:r>
            <a:endParaRPr lang="fr-FR" sz="2800" b="1" smtClean="0">
              <a:latin typeface="Comic Sans MS" pitchFamily="66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84888" y="6248400"/>
            <a:ext cx="1905000" cy="457200"/>
          </a:xfrm>
          <a:noFill/>
        </p:spPr>
        <p:txBody>
          <a:bodyPr/>
          <a:lstStyle/>
          <a:p>
            <a:fld id="{A2CCBA7E-B650-4FDE-8F3B-4BA42479477E}" type="slidenum">
              <a:rPr lang="en-US"/>
              <a:pPr/>
              <a:t>32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88031" y="3356992"/>
          <a:ext cx="8532441" cy="33832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65802"/>
                <a:gridCol w="2122213"/>
                <a:gridCol w="2122213"/>
                <a:gridCol w="2122213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1. Il y a une horloge!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2. On peut prendre des photos.</a:t>
                      </a: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3. On peut télécharger de la musique</a:t>
                      </a: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4.  On peut jouer des jeux.</a:t>
                      </a: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5. On peut parler avec les amis quand on veut.</a:t>
                      </a: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5.  On peut écouter de la musique.</a:t>
                      </a: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7. On peut faire des appels</a:t>
                      </a: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8.  On peut envoyer des textos.</a:t>
                      </a: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9. On peut avoir accès à l’internet</a:t>
                      </a: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4821" name="TextBox 18"/>
          <p:cNvSpPr txBox="1">
            <a:spLocks noChangeArrowheads="1"/>
          </p:cNvSpPr>
          <p:nvPr/>
        </p:nvSpPr>
        <p:spPr bwMode="auto">
          <a:xfrm>
            <a:off x="-1588" y="2924175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A</a:t>
            </a:r>
          </a:p>
        </p:txBody>
      </p:sp>
      <p:sp>
        <p:nvSpPr>
          <p:cNvPr id="34822" name="Rectangle 19"/>
          <p:cNvSpPr>
            <a:spLocks noChangeArrowheads="1"/>
          </p:cNvSpPr>
          <p:nvPr/>
        </p:nvSpPr>
        <p:spPr bwMode="auto">
          <a:xfrm>
            <a:off x="1006475" y="2924175"/>
            <a:ext cx="361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B</a:t>
            </a:r>
          </a:p>
        </p:txBody>
      </p:sp>
      <p:sp>
        <p:nvSpPr>
          <p:cNvPr id="34823" name="Rectangle 20"/>
          <p:cNvSpPr>
            <a:spLocks noChangeArrowheads="1"/>
          </p:cNvSpPr>
          <p:nvPr/>
        </p:nvSpPr>
        <p:spPr bwMode="auto">
          <a:xfrm>
            <a:off x="2087563" y="2924175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C</a:t>
            </a:r>
          </a:p>
        </p:txBody>
      </p:sp>
      <p:sp>
        <p:nvSpPr>
          <p:cNvPr id="34824" name="Rectangle 21"/>
          <p:cNvSpPr>
            <a:spLocks noChangeArrowheads="1"/>
          </p:cNvSpPr>
          <p:nvPr/>
        </p:nvSpPr>
        <p:spPr bwMode="auto">
          <a:xfrm>
            <a:off x="3167063" y="2924175"/>
            <a:ext cx="376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D</a:t>
            </a:r>
          </a:p>
        </p:txBody>
      </p:sp>
      <p:sp>
        <p:nvSpPr>
          <p:cNvPr id="34825" name="Rectangle 22"/>
          <p:cNvSpPr>
            <a:spLocks noChangeArrowheads="1"/>
          </p:cNvSpPr>
          <p:nvPr/>
        </p:nvSpPr>
        <p:spPr bwMode="auto">
          <a:xfrm>
            <a:off x="4175125" y="2924175"/>
            <a:ext cx="34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E</a:t>
            </a:r>
          </a:p>
        </p:txBody>
      </p:sp>
      <p:sp>
        <p:nvSpPr>
          <p:cNvPr id="34826" name="Rectangle 23"/>
          <p:cNvSpPr>
            <a:spLocks noChangeArrowheads="1"/>
          </p:cNvSpPr>
          <p:nvPr/>
        </p:nvSpPr>
        <p:spPr bwMode="auto">
          <a:xfrm>
            <a:off x="5256213" y="2924175"/>
            <a:ext cx="334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F</a:t>
            </a:r>
          </a:p>
        </p:txBody>
      </p:sp>
      <p:grpSp>
        <p:nvGrpSpPr>
          <p:cNvPr id="34827" name="Group 23"/>
          <p:cNvGrpSpPr>
            <a:grpSpLocks/>
          </p:cNvGrpSpPr>
          <p:nvPr/>
        </p:nvGrpSpPr>
        <p:grpSpPr bwMode="auto">
          <a:xfrm>
            <a:off x="-468313" y="908050"/>
            <a:ext cx="1944688" cy="2016125"/>
            <a:chOff x="2124075" y="1196975"/>
            <a:chExt cx="4535488" cy="4535488"/>
          </a:xfrm>
        </p:grpSpPr>
        <p:pic>
          <p:nvPicPr>
            <p:cNvPr id="34855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4075" y="1196975"/>
              <a:ext cx="4535488" cy="453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6" name="Picture 9" descr="10-12 years,cell phones,children,conversations,diversity,ethnic diversity,females,friends,friendships,fun,girls,iCLIPART,kids,laughing,people,phones,Photographs,preteens,smiling,talking,telephones"/>
            <p:cNvPicPr>
              <a:picLocks noChangeAspect="1" noChangeArrowheads="1"/>
            </p:cNvPicPr>
            <p:nvPr/>
          </p:nvPicPr>
          <p:blipFill>
            <a:blip r:embed="rId3" cstate="print"/>
            <a:srcRect l="11630" t="16283" r="28665" b="18587"/>
            <a:stretch>
              <a:fillRect/>
            </a:stretch>
          </p:blipFill>
          <p:spPr bwMode="auto">
            <a:xfrm>
              <a:off x="3491880" y="1700808"/>
              <a:ext cx="1782762" cy="2376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8" name="Group 29"/>
          <p:cNvGrpSpPr>
            <a:grpSpLocks/>
          </p:cNvGrpSpPr>
          <p:nvPr/>
        </p:nvGrpSpPr>
        <p:grpSpPr bwMode="auto">
          <a:xfrm>
            <a:off x="1511300" y="836613"/>
            <a:ext cx="2087563" cy="2160587"/>
            <a:chOff x="2195513" y="1341438"/>
            <a:chExt cx="4537075" cy="4535487"/>
          </a:xfrm>
        </p:grpSpPr>
        <p:pic>
          <p:nvPicPr>
            <p:cNvPr id="34853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4" name="Picture 8" descr="View Detail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3888" y="1772816"/>
              <a:ext cx="1728192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9" name="Group 32"/>
          <p:cNvGrpSpPr>
            <a:grpSpLocks/>
          </p:cNvGrpSpPr>
          <p:nvPr/>
        </p:nvGrpSpPr>
        <p:grpSpPr bwMode="auto">
          <a:xfrm>
            <a:off x="2590800" y="836613"/>
            <a:ext cx="2089150" cy="2160587"/>
            <a:chOff x="2195736" y="1340768"/>
            <a:chExt cx="4537075" cy="4535487"/>
          </a:xfrm>
        </p:grpSpPr>
        <p:pic>
          <p:nvPicPr>
            <p:cNvPr id="34851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6" y="134076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2" name="Picture 2" descr="View Detail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888" y="1844824"/>
              <a:ext cx="1800198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30" name="Group 35"/>
          <p:cNvGrpSpPr>
            <a:grpSpLocks/>
          </p:cNvGrpSpPr>
          <p:nvPr/>
        </p:nvGrpSpPr>
        <p:grpSpPr bwMode="auto">
          <a:xfrm>
            <a:off x="3671888" y="836613"/>
            <a:ext cx="2016125" cy="2160587"/>
            <a:chOff x="2195513" y="1341438"/>
            <a:chExt cx="4537075" cy="4535487"/>
          </a:xfrm>
        </p:grpSpPr>
        <p:pic>
          <p:nvPicPr>
            <p:cNvPr id="34849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0" name="Picture 2" descr="View Detail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1880" y="1844824"/>
              <a:ext cx="1872206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31" name="Group 38"/>
          <p:cNvGrpSpPr>
            <a:grpSpLocks/>
          </p:cNvGrpSpPr>
          <p:nvPr/>
        </p:nvGrpSpPr>
        <p:grpSpPr bwMode="auto">
          <a:xfrm>
            <a:off x="4679950" y="836613"/>
            <a:ext cx="2087563" cy="2160587"/>
            <a:chOff x="2351962" y="1341438"/>
            <a:chExt cx="4537075" cy="4535487"/>
          </a:xfrm>
        </p:grpSpPr>
        <p:pic>
          <p:nvPicPr>
            <p:cNvPr id="34847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1962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8" name="Picture 8" descr="http://www.tourism.vic.gov.au/piecesofvictoria/april_2008/i/Game%20On%20-%20Mario_chr-05_sm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08770" y="1772816"/>
              <a:ext cx="1872209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32" name="Group 41"/>
          <p:cNvGrpSpPr>
            <a:grpSpLocks/>
          </p:cNvGrpSpPr>
          <p:nvPr/>
        </p:nvGrpSpPr>
        <p:grpSpPr bwMode="auto">
          <a:xfrm>
            <a:off x="5759450" y="836613"/>
            <a:ext cx="2016125" cy="2160587"/>
            <a:chOff x="2195513" y="1341438"/>
            <a:chExt cx="4537075" cy="4535487"/>
          </a:xfrm>
        </p:grpSpPr>
        <p:pic>
          <p:nvPicPr>
            <p:cNvPr id="34845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6" name="Picture 2" descr="View Detail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91880" y="1844824"/>
              <a:ext cx="1872208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33" name="Rectangle 23"/>
          <p:cNvSpPr>
            <a:spLocks noChangeArrowheads="1"/>
          </p:cNvSpPr>
          <p:nvPr/>
        </p:nvSpPr>
        <p:spPr bwMode="auto">
          <a:xfrm>
            <a:off x="6264275" y="2924175"/>
            <a:ext cx="371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G</a:t>
            </a:r>
          </a:p>
        </p:txBody>
      </p:sp>
      <p:grpSp>
        <p:nvGrpSpPr>
          <p:cNvPr id="34834" name="Group 45"/>
          <p:cNvGrpSpPr>
            <a:grpSpLocks/>
          </p:cNvGrpSpPr>
          <p:nvPr/>
        </p:nvGrpSpPr>
        <p:grpSpPr bwMode="auto">
          <a:xfrm>
            <a:off x="6767513" y="836613"/>
            <a:ext cx="2016125" cy="2160587"/>
            <a:chOff x="2123728" y="1340768"/>
            <a:chExt cx="4537075" cy="4535487"/>
          </a:xfrm>
        </p:grpSpPr>
        <p:pic>
          <p:nvPicPr>
            <p:cNvPr id="34843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134076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4" name="Picture 8" descr="View Details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91880" y="1772815"/>
              <a:ext cx="1872208" cy="244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35" name="Rectangle 23"/>
          <p:cNvSpPr>
            <a:spLocks noChangeArrowheads="1"/>
          </p:cNvSpPr>
          <p:nvPr/>
        </p:nvSpPr>
        <p:spPr bwMode="auto">
          <a:xfrm>
            <a:off x="7272338" y="2924175"/>
            <a:ext cx="377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H</a:t>
            </a:r>
          </a:p>
        </p:txBody>
      </p:sp>
      <p:grpSp>
        <p:nvGrpSpPr>
          <p:cNvPr id="34836" name="Group 49"/>
          <p:cNvGrpSpPr>
            <a:grpSpLocks/>
          </p:cNvGrpSpPr>
          <p:nvPr/>
        </p:nvGrpSpPr>
        <p:grpSpPr bwMode="auto">
          <a:xfrm>
            <a:off x="7812088" y="836613"/>
            <a:ext cx="1873250" cy="2160587"/>
            <a:chOff x="2195513" y="1341438"/>
            <a:chExt cx="4537075" cy="4535487"/>
          </a:xfrm>
        </p:grpSpPr>
        <p:pic>
          <p:nvPicPr>
            <p:cNvPr id="34841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2" name="Picture 2" descr="C:\Users\Owner\Pictures\119498901189173912analog_clock_jonathan_di_01_svg_med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92500" y="2133600"/>
              <a:ext cx="1776413" cy="181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37" name="Rectangle 23"/>
          <p:cNvSpPr>
            <a:spLocks noChangeArrowheads="1"/>
          </p:cNvSpPr>
          <p:nvPr/>
        </p:nvSpPr>
        <p:spPr bwMode="auto">
          <a:xfrm>
            <a:off x="8316913" y="2924175"/>
            <a:ext cx="311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I</a:t>
            </a:r>
          </a:p>
        </p:txBody>
      </p:sp>
      <p:grpSp>
        <p:nvGrpSpPr>
          <p:cNvPr id="34838" name="Group 26"/>
          <p:cNvGrpSpPr>
            <a:grpSpLocks/>
          </p:cNvGrpSpPr>
          <p:nvPr/>
        </p:nvGrpSpPr>
        <p:grpSpPr bwMode="auto">
          <a:xfrm>
            <a:off x="468313" y="908050"/>
            <a:ext cx="2159000" cy="2016125"/>
            <a:chOff x="2195513" y="1341438"/>
            <a:chExt cx="4537075" cy="4535487"/>
          </a:xfrm>
        </p:grpSpPr>
        <p:pic>
          <p:nvPicPr>
            <p:cNvPr id="34839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3563308" y="1773560"/>
              <a:ext cx="1801486" cy="12035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GB" sz="900">
                  <a:solidFill>
                    <a:srgbClr val="000000"/>
                  </a:solidFill>
                  <a:latin typeface="Lucida Sans Typewriter" pitchFamily="49" charset="0"/>
                </a:rPr>
                <a:t>Salut!! Ça va?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GB" sz="900">
                  <a:solidFill>
                    <a:srgbClr val="000000"/>
                  </a:solidFill>
                  <a:latin typeface="Lucida Sans Typewriter" pitchFamily="49" charset="0"/>
                </a:rPr>
                <a:t>Je t’m!</a:t>
              </a:r>
              <a:endParaRPr lang="en-GB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36513" y="0"/>
            <a:ext cx="9180513" cy="792163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3600" b="1" smtClean="0">
                <a:solidFill>
                  <a:srgbClr val="FFFFFF"/>
                </a:solidFill>
                <a:latin typeface="Comic Sans MS" pitchFamily="66" charset="0"/>
              </a:rPr>
              <a:t>Ce portable est le meilleur parce qu’…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84888" y="6248400"/>
            <a:ext cx="1905000" cy="457200"/>
          </a:xfrm>
          <a:noFill/>
        </p:spPr>
        <p:txBody>
          <a:bodyPr/>
          <a:lstStyle/>
          <a:p>
            <a:fld id="{BBA89F97-C86B-4A2C-B65A-14750E1F545D}" type="slidenum">
              <a:rPr lang="en-US"/>
              <a:pPr/>
              <a:t>33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88031" y="3356992"/>
          <a:ext cx="8532441" cy="33832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65802"/>
                <a:gridCol w="2122213"/>
                <a:gridCol w="2122213"/>
                <a:gridCol w="2122213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1. il y a une horloge!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2. on peut prendre des photos.</a:t>
                      </a:r>
                      <a:endParaRPr kumimoji="0" lang="fr-FR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3. on peut télécharger de la musique</a:t>
                      </a:r>
                      <a:endParaRPr kumimoji="0" lang="fr-FR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4.  on peut jouer des jeux.</a:t>
                      </a:r>
                      <a:endParaRPr kumimoji="0" lang="fr-FR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5. on peut parler avec les amis quand on veut.</a:t>
                      </a:r>
                      <a:endParaRPr kumimoji="0" lang="fr-FR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5.  on peut écouter de la musique.</a:t>
                      </a:r>
                      <a:endParaRPr kumimoji="0" lang="fr-FR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7. on peut faire des appels</a:t>
                      </a:r>
                      <a:endParaRPr kumimoji="0" lang="fr-FR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8.  on peut envoyer des </a:t>
                      </a:r>
                      <a:r>
                        <a:rPr kumimoji="0" lang="fr-FR" sz="2000" b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textos</a:t>
                      </a:r>
                      <a:r>
                        <a:rPr kumimoji="0" lang="fr-FR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.</a:t>
                      </a:r>
                      <a:endParaRPr kumimoji="0" lang="fr-FR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9. on peut avoir accès à l’internet</a:t>
                      </a:r>
                      <a:endParaRPr kumimoji="0" lang="fr-FR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5845" name="TextBox 18"/>
          <p:cNvSpPr txBox="1">
            <a:spLocks noChangeArrowheads="1"/>
          </p:cNvSpPr>
          <p:nvPr/>
        </p:nvSpPr>
        <p:spPr bwMode="auto">
          <a:xfrm>
            <a:off x="-1588" y="2924175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A</a:t>
            </a:r>
          </a:p>
        </p:txBody>
      </p:sp>
      <p:sp>
        <p:nvSpPr>
          <p:cNvPr id="35846" name="Rectangle 19"/>
          <p:cNvSpPr>
            <a:spLocks noChangeArrowheads="1"/>
          </p:cNvSpPr>
          <p:nvPr/>
        </p:nvSpPr>
        <p:spPr bwMode="auto">
          <a:xfrm>
            <a:off x="1006475" y="2924175"/>
            <a:ext cx="361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B</a:t>
            </a:r>
          </a:p>
        </p:txBody>
      </p:sp>
      <p:sp>
        <p:nvSpPr>
          <p:cNvPr id="35847" name="Rectangle 20"/>
          <p:cNvSpPr>
            <a:spLocks noChangeArrowheads="1"/>
          </p:cNvSpPr>
          <p:nvPr/>
        </p:nvSpPr>
        <p:spPr bwMode="auto">
          <a:xfrm>
            <a:off x="2087563" y="2924175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C</a:t>
            </a:r>
          </a:p>
        </p:txBody>
      </p:sp>
      <p:sp>
        <p:nvSpPr>
          <p:cNvPr id="35848" name="Rectangle 21"/>
          <p:cNvSpPr>
            <a:spLocks noChangeArrowheads="1"/>
          </p:cNvSpPr>
          <p:nvPr/>
        </p:nvSpPr>
        <p:spPr bwMode="auto">
          <a:xfrm>
            <a:off x="3167063" y="2924175"/>
            <a:ext cx="376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D</a:t>
            </a:r>
          </a:p>
        </p:txBody>
      </p:sp>
      <p:sp>
        <p:nvSpPr>
          <p:cNvPr id="35849" name="Rectangle 22"/>
          <p:cNvSpPr>
            <a:spLocks noChangeArrowheads="1"/>
          </p:cNvSpPr>
          <p:nvPr/>
        </p:nvSpPr>
        <p:spPr bwMode="auto">
          <a:xfrm>
            <a:off x="4175125" y="2924175"/>
            <a:ext cx="34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E</a:t>
            </a:r>
          </a:p>
        </p:txBody>
      </p:sp>
      <p:sp>
        <p:nvSpPr>
          <p:cNvPr id="35850" name="Rectangle 23"/>
          <p:cNvSpPr>
            <a:spLocks noChangeArrowheads="1"/>
          </p:cNvSpPr>
          <p:nvPr/>
        </p:nvSpPr>
        <p:spPr bwMode="auto">
          <a:xfrm>
            <a:off x="5256213" y="2924175"/>
            <a:ext cx="334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F</a:t>
            </a:r>
          </a:p>
        </p:txBody>
      </p:sp>
      <p:grpSp>
        <p:nvGrpSpPr>
          <p:cNvPr id="35851" name="Group 23"/>
          <p:cNvGrpSpPr>
            <a:grpSpLocks/>
          </p:cNvGrpSpPr>
          <p:nvPr/>
        </p:nvGrpSpPr>
        <p:grpSpPr bwMode="auto">
          <a:xfrm>
            <a:off x="-468313" y="908050"/>
            <a:ext cx="1944688" cy="2016125"/>
            <a:chOff x="2124075" y="1196975"/>
            <a:chExt cx="4535488" cy="4535488"/>
          </a:xfrm>
        </p:grpSpPr>
        <p:pic>
          <p:nvPicPr>
            <p:cNvPr id="35879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4075" y="1196975"/>
              <a:ext cx="4535488" cy="453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0" name="Picture 9" descr="10-12 years,cell phones,children,conversations,diversity,ethnic diversity,females,friends,friendships,fun,girls,iCLIPART,kids,laughing,people,phones,Photographs,preteens,smiling,talking,telephones"/>
            <p:cNvPicPr>
              <a:picLocks noChangeAspect="1" noChangeArrowheads="1"/>
            </p:cNvPicPr>
            <p:nvPr/>
          </p:nvPicPr>
          <p:blipFill>
            <a:blip r:embed="rId3" cstate="print"/>
            <a:srcRect l="11630" t="16283" r="28665" b="18587"/>
            <a:stretch>
              <a:fillRect/>
            </a:stretch>
          </p:blipFill>
          <p:spPr bwMode="auto">
            <a:xfrm>
              <a:off x="3491880" y="1700808"/>
              <a:ext cx="1782762" cy="2376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52" name="Group 26"/>
          <p:cNvGrpSpPr>
            <a:grpSpLocks/>
          </p:cNvGrpSpPr>
          <p:nvPr/>
        </p:nvGrpSpPr>
        <p:grpSpPr bwMode="auto">
          <a:xfrm>
            <a:off x="468313" y="908050"/>
            <a:ext cx="2159000" cy="2016125"/>
            <a:chOff x="2195513" y="1341438"/>
            <a:chExt cx="4537075" cy="4535487"/>
          </a:xfrm>
        </p:grpSpPr>
        <p:pic>
          <p:nvPicPr>
            <p:cNvPr id="35877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3563308" y="1773560"/>
              <a:ext cx="1801486" cy="12035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GB" sz="900">
                  <a:solidFill>
                    <a:srgbClr val="000000"/>
                  </a:solidFill>
                  <a:latin typeface="Lucida Sans Typewriter" pitchFamily="49" charset="0"/>
                </a:rPr>
                <a:t>Salut!! Ça va?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GB" sz="900">
                  <a:solidFill>
                    <a:srgbClr val="000000"/>
                  </a:solidFill>
                  <a:latin typeface="Lucida Sans Typewriter" pitchFamily="49" charset="0"/>
                </a:rPr>
                <a:t>Je t’m!</a:t>
              </a: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35853" name="Group 29"/>
          <p:cNvGrpSpPr>
            <a:grpSpLocks/>
          </p:cNvGrpSpPr>
          <p:nvPr/>
        </p:nvGrpSpPr>
        <p:grpSpPr bwMode="auto">
          <a:xfrm>
            <a:off x="1511300" y="836613"/>
            <a:ext cx="2087563" cy="2160587"/>
            <a:chOff x="2195513" y="1341438"/>
            <a:chExt cx="4537075" cy="4535487"/>
          </a:xfrm>
        </p:grpSpPr>
        <p:pic>
          <p:nvPicPr>
            <p:cNvPr id="35875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6" name="Picture 8" descr="View Detail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3888" y="1772816"/>
              <a:ext cx="1728192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54" name="Group 32"/>
          <p:cNvGrpSpPr>
            <a:grpSpLocks/>
          </p:cNvGrpSpPr>
          <p:nvPr/>
        </p:nvGrpSpPr>
        <p:grpSpPr bwMode="auto">
          <a:xfrm>
            <a:off x="2590800" y="836613"/>
            <a:ext cx="2089150" cy="2160587"/>
            <a:chOff x="2195736" y="1340768"/>
            <a:chExt cx="4537075" cy="4535487"/>
          </a:xfrm>
        </p:grpSpPr>
        <p:pic>
          <p:nvPicPr>
            <p:cNvPr id="35873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6" y="134076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4" name="Picture 2" descr="View Detail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888" y="1844824"/>
              <a:ext cx="1800198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55" name="Group 35"/>
          <p:cNvGrpSpPr>
            <a:grpSpLocks/>
          </p:cNvGrpSpPr>
          <p:nvPr/>
        </p:nvGrpSpPr>
        <p:grpSpPr bwMode="auto">
          <a:xfrm>
            <a:off x="3671888" y="836613"/>
            <a:ext cx="2016125" cy="2160587"/>
            <a:chOff x="2195513" y="1341438"/>
            <a:chExt cx="4537075" cy="4535487"/>
          </a:xfrm>
        </p:grpSpPr>
        <p:pic>
          <p:nvPicPr>
            <p:cNvPr id="35871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2" name="Picture 2" descr="View Detail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1880" y="1844824"/>
              <a:ext cx="1872206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56" name="Group 38"/>
          <p:cNvGrpSpPr>
            <a:grpSpLocks/>
          </p:cNvGrpSpPr>
          <p:nvPr/>
        </p:nvGrpSpPr>
        <p:grpSpPr bwMode="auto">
          <a:xfrm>
            <a:off x="4679950" y="836613"/>
            <a:ext cx="2087563" cy="2160587"/>
            <a:chOff x="2351962" y="1341438"/>
            <a:chExt cx="4537075" cy="4535487"/>
          </a:xfrm>
        </p:grpSpPr>
        <p:pic>
          <p:nvPicPr>
            <p:cNvPr id="35869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1962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0" name="Picture 8" descr="http://www.tourism.vic.gov.au/piecesofvictoria/april_2008/i/Game%20On%20-%20Mario_chr-05_sm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08770" y="1772816"/>
              <a:ext cx="1872209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57" name="Group 41"/>
          <p:cNvGrpSpPr>
            <a:grpSpLocks/>
          </p:cNvGrpSpPr>
          <p:nvPr/>
        </p:nvGrpSpPr>
        <p:grpSpPr bwMode="auto">
          <a:xfrm>
            <a:off x="5759450" y="836613"/>
            <a:ext cx="2016125" cy="2160587"/>
            <a:chOff x="2195513" y="1341438"/>
            <a:chExt cx="4537075" cy="4535487"/>
          </a:xfrm>
        </p:grpSpPr>
        <p:pic>
          <p:nvPicPr>
            <p:cNvPr id="35867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8" name="Picture 2" descr="View Detail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91880" y="1844824"/>
              <a:ext cx="1872208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58" name="Rectangle 23"/>
          <p:cNvSpPr>
            <a:spLocks noChangeArrowheads="1"/>
          </p:cNvSpPr>
          <p:nvPr/>
        </p:nvSpPr>
        <p:spPr bwMode="auto">
          <a:xfrm>
            <a:off x="6264275" y="2924175"/>
            <a:ext cx="371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G</a:t>
            </a:r>
          </a:p>
        </p:txBody>
      </p:sp>
      <p:grpSp>
        <p:nvGrpSpPr>
          <p:cNvPr id="35859" name="Group 45"/>
          <p:cNvGrpSpPr>
            <a:grpSpLocks/>
          </p:cNvGrpSpPr>
          <p:nvPr/>
        </p:nvGrpSpPr>
        <p:grpSpPr bwMode="auto">
          <a:xfrm>
            <a:off x="6767513" y="836613"/>
            <a:ext cx="2016125" cy="2160587"/>
            <a:chOff x="2123728" y="1340768"/>
            <a:chExt cx="4537075" cy="4535487"/>
          </a:xfrm>
        </p:grpSpPr>
        <p:pic>
          <p:nvPicPr>
            <p:cNvPr id="35865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134076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6" name="Picture 8" descr="View Details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91880" y="1772815"/>
              <a:ext cx="1872208" cy="244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60" name="Rectangle 23"/>
          <p:cNvSpPr>
            <a:spLocks noChangeArrowheads="1"/>
          </p:cNvSpPr>
          <p:nvPr/>
        </p:nvSpPr>
        <p:spPr bwMode="auto">
          <a:xfrm>
            <a:off x="7272338" y="2924175"/>
            <a:ext cx="377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H</a:t>
            </a:r>
          </a:p>
        </p:txBody>
      </p:sp>
      <p:grpSp>
        <p:nvGrpSpPr>
          <p:cNvPr id="35861" name="Group 49"/>
          <p:cNvGrpSpPr>
            <a:grpSpLocks/>
          </p:cNvGrpSpPr>
          <p:nvPr/>
        </p:nvGrpSpPr>
        <p:grpSpPr bwMode="auto">
          <a:xfrm>
            <a:off x="7812088" y="836613"/>
            <a:ext cx="1873250" cy="2160587"/>
            <a:chOff x="2195513" y="1341438"/>
            <a:chExt cx="4537075" cy="4535487"/>
          </a:xfrm>
        </p:grpSpPr>
        <p:pic>
          <p:nvPicPr>
            <p:cNvPr id="35863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4" name="Picture 2" descr="C:\Users\Owner\Pictures\119498901189173912analog_clock_jonathan_di_01_svg_med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92500" y="2133600"/>
              <a:ext cx="1776413" cy="181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62" name="Rectangle 23"/>
          <p:cNvSpPr>
            <a:spLocks noChangeArrowheads="1"/>
          </p:cNvSpPr>
          <p:nvPr/>
        </p:nvSpPr>
        <p:spPr bwMode="auto">
          <a:xfrm>
            <a:off x="8316913" y="2924175"/>
            <a:ext cx="311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6"/>
          <p:cNvSpPr>
            <a:spLocks noChangeShapeType="1"/>
          </p:cNvSpPr>
          <p:nvPr/>
        </p:nvSpPr>
        <p:spPr bwMode="auto">
          <a:xfrm>
            <a:off x="179388" y="2276475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6867" name="Line 7"/>
          <p:cNvSpPr>
            <a:spLocks noChangeShapeType="1"/>
          </p:cNvSpPr>
          <p:nvPr/>
        </p:nvSpPr>
        <p:spPr bwMode="auto">
          <a:xfrm>
            <a:off x="179388" y="4437063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6868" name="Line 8"/>
          <p:cNvSpPr>
            <a:spLocks noChangeShapeType="1"/>
          </p:cNvSpPr>
          <p:nvPr/>
        </p:nvSpPr>
        <p:spPr bwMode="auto">
          <a:xfrm>
            <a:off x="2771775" y="188913"/>
            <a:ext cx="0" cy="6335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6869" name="Line 9"/>
          <p:cNvSpPr>
            <a:spLocks noChangeShapeType="1"/>
          </p:cNvSpPr>
          <p:nvPr/>
        </p:nvSpPr>
        <p:spPr bwMode="auto">
          <a:xfrm>
            <a:off x="6011863" y="260350"/>
            <a:ext cx="0" cy="6335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6870" name="Text Box 10"/>
          <p:cNvSpPr txBox="1">
            <a:spLocks noChangeArrowheads="1"/>
          </p:cNvSpPr>
          <p:nvPr/>
        </p:nvSpPr>
        <p:spPr bwMode="auto">
          <a:xfrm>
            <a:off x="3132138" y="2997200"/>
            <a:ext cx="25193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Il y a une horloge</a:t>
            </a:r>
          </a:p>
        </p:txBody>
      </p:sp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3132138" y="692150"/>
            <a:ext cx="25193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On peut jouer aux jeux</a:t>
            </a:r>
          </a:p>
        </p:txBody>
      </p:sp>
      <p:sp>
        <p:nvSpPr>
          <p:cNvPr id="36872" name="Text Box 12"/>
          <p:cNvSpPr txBox="1">
            <a:spLocks noChangeArrowheads="1"/>
          </p:cNvSpPr>
          <p:nvPr/>
        </p:nvSpPr>
        <p:spPr bwMode="auto">
          <a:xfrm>
            <a:off x="6227763" y="765175"/>
            <a:ext cx="25193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On peut écouter de la musique </a:t>
            </a:r>
          </a:p>
        </p:txBody>
      </p:sp>
      <p:sp>
        <p:nvSpPr>
          <p:cNvPr id="36873" name="Text Box 13"/>
          <p:cNvSpPr txBox="1">
            <a:spLocks noChangeArrowheads="1"/>
          </p:cNvSpPr>
          <p:nvPr/>
        </p:nvSpPr>
        <p:spPr bwMode="auto">
          <a:xfrm>
            <a:off x="6227763" y="2781300"/>
            <a:ext cx="25193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On peut parler avec des amis</a:t>
            </a:r>
          </a:p>
        </p:txBody>
      </p:sp>
      <p:sp>
        <p:nvSpPr>
          <p:cNvPr id="36874" name="Text Box 14"/>
          <p:cNvSpPr txBox="1">
            <a:spLocks noChangeArrowheads="1"/>
          </p:cNvSpPr>
          <p:nvPr/>
        </p:nvSpPr>
        <p:spPr bwMode="auto">
          <a:xfrm>
            <a:off x="179388" y="620713"/>
            <a:ext cx="25193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Comic Sans MS" pitchFamily="66" charset="0"/>
              </a:rPr>
              <a:t>On </a:t>
            </a:r>
            <a:r>
              <a:rPr lang="en-US" dirty="0" err="1" smtClean="0">
                <a:latin typeface="Comic Sans MS" pitchFamily="66" charset="0"/>
              </a:rPr>
              <a:t>peut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prendre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des  photos</a:t>
            </a:r>
          </a:p>
        </p:txBody>
      </p:sp>
      <p:sp>
        <p:nvSpPr>
          <p:cNvPr id="36875" name="Text Box 15"/>
          <p:cNvSpPr txBox="1">
            <a:spLocks noChangeArrowheads="1"/>
          </p:cNvSpPr>
          <p:nvPr/>
        </p:nvSpPr>
        <p:spPr bwMode="auto">
          <a:xfrm>
            <a:off x="3203575" y="4581525"/>
            <a:ext cx="25193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On ne peut pas jouer aux jeux</a:t>
            </a:r>
          </a:p>
        </p:txBody>
      </p:sp>
      <p:sp>
        <p:nvSpPr>
          <p:cNvPr id="36876" name="Text Box 16"/>
          <p:cNvSpPr txBox="1">
            <a:spLocks noChangeArrowheads="1"/>
          </p:cNvSpPr>
          <p:nvPr/>
        </p:nvSpPr>
        <p:spPr bwMode="auto">
          <a:xfrm>
            <a:off x="6227763" y="4652963"/>
            <a:ext cx="251936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On peut faire des appels</a:t>
            </a:r>
          </a:p>
        </p:txBody>
      </p:sp>
      <p:sp>
        <p:nvSpPr>
          <p:cNvPr id="36877" name="Text Box 17"/>
          <p:cNvSpPr txBox="1">
            <a:spLocks noChangeArrowheads="1"/>
          </p:cNvSpPr>
          <p:nvPr/>
        </p:nvSpPr>
        <p:spPr bwMode="auto">
          <a:xfrm>
            <a:off x="107950" y="2781300"/>
            <a:ext cx="25193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On peut envoyer des textos</a:t>
            </a:r>
          </a:p>
        </p:txBody>
      </p:sp>
      <p:sp>
        <p:nvSpPr>
          <p:cNvPr id="36878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9AFF36-7633-4BFE-ADFC-5EE55D5A85DB}" type="slidenum">
              <a:rPr lang="en-US">
                <a:latin typeface="Arial" charset="0"/>
              </a:rPr>
              <a:pPr/>
              <a:t>34</a:t>
            </a:fld>
            <a:endParaRPr lang="en-US" dirty="0">
              <a:latin typeface="Arial" charset="0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23850" y="4724400"/>
            <a:ext cx="21605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Cela coûte trop cher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6"/>
          <p:cNvSpPr>
            <a:spLocks noChangeShapeType="1"/>
          </p:cNvSpPr>
          <p:nvPr/>
        </p:nvSpPr>
        <p:spPr bwMode="auto">
          <a:xfrm>
            <a:off x="179388" y="2276475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7891" name="Line 7"/>
          <p:cNvSpPr>
            <a:spLocks noChangeShapeType="1"/>
          </p:cNvSpPr>
          <p:nvPr/>
        </p:nvSpPr>
        <p:spPr bwMode="auto">
          <a:xfrm>
            <a:off x="179388" y="4437063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7892" name="Line 8"/>
          <p:cNvSpPr>
            <a:spLocks noChangeShapeType="1"/>
          </p:cNvSpPr>
          <p:nvPr/>
        </p:nvSpPr>
        <p:spPr bwMode="auto">
          <a:xfrm>
            <a:off x="2771775" y="188913"/>
            <a:ext cx="0" cy="6335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7893" name="Line 9"/>
          <p:cNvSpPr>
            <a:spLocks noChangeShapeType="1"/>
          </p:cNvSpPr>
          <p:nvPr/>
        </p:nvSpPr>
        <p:spPr bwMode="auto">
          <a:xfrm>
            <a:off x="6011863" y="260350"/>
            <a:ext cx="0" cy="6335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3132138" y="2852738"/>
            <a:ext cx="25193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There’s a clock</a:t>
            </a:r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3132138" y="908050"/>
            <a:ext cx="25193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One can play games</a:t>
            </a:r>
          </a:p>
        </p:txBody>
      </p:sp>
      <p:sp>
        <p:nvSpPr>
          <p:cNvPr id="37896" name="Text Box 12"/>
          <p:cNvSpPr txBox="1">
            <a:spLocks noChangeArrowheads="1"/>
          </p:cNvSpPr>
          <p:nvPr/>
        </p:nvSpPr>
        <p:spPr bwMode="auto">
          <a:xfrm>
            <a:off x="6227763" y="765175"/>
            <a:ext cx="25923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One can listen to music </a:t>
            </a:r>
          </a:p>
        </p:txBody>
      </p:sp>
      <p:sp>
        <p:nvSpPr>
          <p:cNvPr id="37897" name="Text Box 13"/>
          <p:cNvSpPr txBox="1">
            <a:spLocks noChangeArrowheads="1"/>
          </p:cNvSpPr>
          <p:nvPr/>
        </p:nvSpPr>
        <p:spPr bwMode="auto">
          <a:xfrm>
            <a:off x="6227763" y="2781300"/>
            <a:ext cx="25193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One can speak to friends</a:t>
            </a:r>
          </a:p>
        </p:txBody>
      </p:sp>
      <p:sp>
        <p:nvSpPr>
          <p:cNvPr id="37898" name="Text Box 14"/>
          <p:cNvSpPr txBox="1">
            <a:spLocks noChangeArrowheads="1"/>
          </p:cNvSpPr>
          <p:nvPr/>
        </p:nvSpPr>
        <p:spPr bwMode="auto">
          <a:xfrm>
            <a:off x="179388" y="908050"/>
            <a:ext cx="25193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One can take photos</a:t>
            </a:r>
          </a:p>
        </p:txBody>
      </p:sp>
      <p:sp>
        <p:nvSpPr>
          <p:cNvPr id="37899" name="Text Box 15"/>
          <p:cNvSpPr txBox="1">
            <a:spLocks noChangeArrowheads="1"/>
          </p:cNvSpPr>
          <p:nvPr/>
        </p:nvSpPr>
        <p:spPr bwMode="auto">
          <a:xfrm>
            <a:off x="3132138" y="4724400"/>
            <a:ext cx="25193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One cannot play games</a:t>
            </a:r>
          </a:p>
        </p:txBody>
      </p:sp>
      <p:sp>
        <p:nvSpPr>
          <p:cNvPr id="37900" name="Text Box 16"/>
          <p:cNvSpPr txBox="1">
            <a:spLocks noChangeArrowheads="1"/>
          </p:cNvSpPr>
          <p:nvPr/>
        </p:nvSpPr>
        <p:spPr bwMode="auto">
          <a:xfrm>
            <a:off x="6227763" y="4652963"/>
            <a:ext cx="25193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One can make calls</a:t>
            </a:r>
          </a:p>
        </p:txBody>
      </p:sp>
      <p:sp>
        <p:nvSpPr>
          <p:cNvPr id="37901" name="Text Box 17"/>
          <p:cNvSpPr txBox="1">
            <a:spLocks noChangeArrowheads="1"/>
          </p:cNvSpPr>
          <p:nvPr/>
        </p:nvSpPr>
        <p:spPr bwMode="auto">
          <a:xfrm>
            <a:off x="107950" y="2781300"/>
            <a:ext cx="25193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One can send  texts</a:t>
            </a:r>
          </a:p>
        </p:txBody>
      </p:sp>
      <p:sp>
        <p:nvSpPr>
          <p:cNvPr id="37902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99FE22-3288-4FF6-833C-C5B5FCEB9E48}" type="slidenum">
              <a:rPr lang="en-US">
                <a:latin typeface="Arial" charset="0"/>
              </a:rPr>
              <a:pPr/>
              <a:t>35</a:t>
            </a:fld>
            <a:endParaRPr lang="en-US">
              <a:latin typeface="Arial" charset="0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323850" y="4724400"/>
            <a:ext cx="21605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It costs too much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6"/>
          <p:cNvSpPr>
            <a:spLocks noChangeShapeType="1"/>
          </p:cNvSpPr>
          <p:nvPr/>
        </p:nvSpPr>
        <p:spPr bwMode="auto">
          <a:xfrm>
            <a:off x="179388" y="2276475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8915" name="Line 7"/>
          <p:cNvSpPr>
            <a:spLocks noChangeShapeType="1"/>
          </p:cNvSpPr>
          <p:nvPr/>
        </p:nvSpPr>
        <p:spPr bwMode="auto">
          <a:xfrm>
            <a:off x="179388" y="4437063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8916" name="Line 8"/>
          <p:cNvSpPr>
            <a:spLocks noChangeShapeType="1"/>
          </p:cNvSpPr>
          <p:nvPr/>
        </p:nvSpPr>
        <p:spPr bwMode="auto">
          <a:xfrm>
            <a:off x="2771775" y="188913"/>
            <a:ext cx="0" cy="6335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8917" name="Line 9"/>
          <p:cNvSpPr>
            <a:spLocks noChangeShapeType="1"/>
          </p:cNvSpPr>
          <p:nvPr/>
        </p:nvSpPr>
        <p:spPr bwMode="auto">
          <a:xfrm>
            <a:off x="6011863" y="260350"/>
            <a:ext cx="0" cy="6335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8918" name="Text Box 10"/>
          <p:cNvSpPr txBox="1">
            <a:spLocks noChangeArrowheads="1"/>
          </p:cNvSpPr>
          <p:nvPr/>
        </p:nvSpPr>
        <p:spPr bwMode="auto">
          <a:xfrm>
            <a:off x="3132138" y="299720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I y a u h</a:t>
            </a:r>
          </a:p>
        </p:txBody>
      </p:sp>
      <p:sp>
        <p:nvSpPr>
          <p:cNvPr id="38919" name="Text Box 11"/>
          <p:cNvSpPr txBox="1">
            <a:spLocks noChangeArrowheads="1"/>
          </p:cNvSpPr>
          <p:nvPr/>
        </p:nvSpPr>
        <p:spPr bwMode="auto">
          <a:xfrm>
            <a:off x="3132138" y="908050"/>
            <a:ext cx="2519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O p j a j</a:t>
            </a:r>
          </a:p>
        </p:txBody>
      </p:sp>
      <p:sp>
        <p:nvSpPr>
          <p:cNvPr id="38920" name="Text Box 12"/>
          <p:cNvSpPr txBox="1">
            <a:spLocks noChangeArrowheads="1"/>
          </p:cNvSpPr>
          <p:nvPr/>
        </p:nvSpPr>
        <p:spPr bwMode="auto">
          <a:xfrm>
            <a:off x="6227763" y="908050"/>
            <a:ext cx="2916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O n p p é d l m </a:t>
            </a:r>
          </a:p>
        </p:txBody>
      </p:sp>
      <p:sp>
        <p:nvSpPr>
          <p:cNvPr id="38921" name="Text Box 13"/>
          <p:cNvSpPr txBox="1">
            <a:spLocks noChangeArrowheads="1"/>
          </p:cNvSpPr>
          <p:nvPr/>
        </p:nvSpPr>
        <p:spPr bwMode="auto">
          <a:xfrm>
            <a:off x="6227763" y="2997200"/>
            <a:ext cx="2519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O p p a d a</a:t>
            </a:r>
          </a:p>
        </p:txBody>
      </p:sp>
      <p:sp>
        <p:nvSpPr>
          <p:cNvPr id="38922" name="Text Box 14"/>
          <p:cNvSpPr txBox="1">
            <a:spLocks noChangeArrowheads="1"/>
          </p:cNvSpPr>
          <p:nvPr/>
        </p:nvSpPr>
        <p:spPr bwMode="auto">
          <a:xfrm>
            <a:off x="179388" y="908050"/>
            <a:ext cx="2519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O p p d p</a:t>
            </a:r>
          </a:p>
        </p:txBody>
      </p:sp>
      <p:sp>
        <p:nvSpPr>
          <p:cNvPr id="38923" name="Text Box 15"/>
          <p:cNvSpPr txBox="1">
            <a:spLocks noChangeArrowheads="1"/>
          </p:cNvSpPr>
          <p:nvPr/>
        </p:nvSpPr>
        <p:spPr bwMode="auto">
          <a:xfrm>
            <a:off x="3203575" y="5229225"/>
            <a:ext cx="2519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O n p p j a j</a:t>
            </a:r>
          </a:p>
        </p:txBody>
      </p:sp>
      <p:sp>
        <p:nvSpPr>
          <p:cNvPr id="38924" name="Text Box 16"/>
          <p:cNvSpPr txBox="1">
            <a:spLocks noChangeArrowheads="1"/>
          </p:cNvSpPr>
          <p:nvPr/>
        </p:nvSpPr>
        <p:spPr bwMode="auto">
          <a:xfrm>
            <a:off x="6300788" y="5229225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O p f d a</a:t>
            </a:r>
          </a:p>
        </p:txBody>
      </p:sp>
      <p:sp>
        <p:nvSpPr>
          <p:cNvPr id="38925" name="Text Box 17"/>
          <p:cNvSpPr txBox="1">
            <a:spLocks noChangeArrowheads="1"/>
          </p:cNvSpPr>
          <p:nvPr/>
        </p:nvSpPr>
        <p:spPr bwMode="auto">
          <a:xfrm>
            <a:off x="0" y="2997200"/>
            <a:ext cx="269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O n p p e d t</a:t>
            </a:r>
          </a:p>
        </p:txBody>
      </p:sp>
      <p:sp>
        <p:nvSpPr>
          <p:cNvPr id="38926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00C730-BA1B-4B55-8C0C-EB99D17FAB3D}" type="slidenum">
              <a:rPr lang="en-US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38927" name="TextBox 15"/>
          <p:cNvSpPr txBox="1">
            <a:spLocks noChangeArrowheads="1"/>
          </p:cNvSpPr>
          <p:nvPr/>
        </p:nvSpPr>
        <p:spPr bwMode="auto">
          <a:xfrm>
            <a:off x="755650" y="5229225"/>
            <a:ext cx="1401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>
                <a:latin typeface="Comic Sans MS" pitchFamily="66" charset="0"/>
              </a:rPr>
              <a:t>C c t 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48D2C7-AFBC-4439-9955-1719D9E7C0EA}" type="slidenum">
              <a:rPr lang="en-GB"/>
              <a:pPr/>
              <a:t>37</a:t>
            </a:fld>
            <a:endParaRPr lang="en-GB"/>
          </a:p>
        </p:txBody>
      </p:sp>
      <p:pic>
        <p:nvPicPr>
          <p:cNvPr id="39939" name="Picture 8" descr="http://www.bbc.co.uk/mediabank/picpub/DRAGONSDEN.jpg"/>
          <p:cNvPicPr>
            <a:picLocks noChangeAspect="1" noChangeArrowheads="1"/>
          </p:cNvPicPr>
          <p:nvPr/>
        </p:nvPicPr>
        <p:blipFill>
          <a:blip r:embed="rId4" cstate="print"/>
          <a:srcRect t="14902" b="14566"/>
          <a:stretch>
            <a:fillRect/>
          </a:stretch>
        </p:blipFill>
        <p:spPr bwMode="auto">
          <a:xfrm>
            <a:off x="0" y="0"/>
            <a:ext cx="91821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sz="9600" b="1" smtClean="0">
                <a:solidFill>
                  <a:srgbClr val="FFFFFF"/>
                </a:solidFill>
                <a:latin typeface="Century Gothic" pitchFamily="34" charset="0"/>
              </a:rPr>
              <a:t>le baratin</a:t>
            </a:r>
            <a:r>
              <a:rPr lang="en-GB" sz="3600" b="1" smtClean="0">
                <a:solidFill>
                  <a:srgbClr val="FFFFFF"/>
                </a:solidFill>
                <a:latin typeface="Century Gothic" pitchFamily="34" charset="0"/>
              </a:rPr>
              <a:t/>
            </a:r>
            <a:br>
              <a:rPr lang="en-GB" sz="3600" b="1" smtClean="0">
                <a:solidFill>
                  <a:srgbClr val="FFFFFF"/>
                </a:solidFill>
                <a:latin typeface="Century Gothic" pitchFamily="34" charset="0"/>
              </a:rPr>
            </a:br>
            <a:r>
              <a:rPr lang="en-GB" sz="3600" b="1" smtClean="0">
                <a:solidFill>
                  <a:srgbClr val="FFFF00"/>
                </a:solidFill>
                <a:latin typeface="Century Gothic" pitchFamily="34" charset="0"/>
              </a:rPr>
              <a:t>(The sales pitch)</a:t>
            </a:r>
          </a:p>
        </p:txBody>
      </p:sp>
      <p:pic>
        <p:nvPicPr>
          <p:cNvPr id="39943" name="Picture 2" descr="http://www.realbollywood.com/news/up_images/mobile-phone394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376560">
            <a:off x="2438400" y="4462463"/>
            <a:ext cx="248443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4" descr="http://www.missphones.co.uk/wp-content/uploads/2009/04/samsung-i7500-android-phone-missphonescouk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03" t="1512" r="25912" b="13817"/>
          <a:stretch>
            <a:fillRect/>
          </a:stretch>
        </p:blipFill>
        <p:spPr bwMode="auto">
          <a:xfrm rot="1110496">
            <a:off x="5254625" y="4654550"/>
            <a:ext cx="12827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6" descr="http://hotcellularphone.com/wp-content/uploads/2008/02/a_mobile_phone_which_monitors_your_heart_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4238625"/>
            <a:ext cx="26193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Dragons Den - UK - Ful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E3277F-D4A8-4F31-B814-3C2AB1966256}" type="slidenum">
              <a:rPr lang="en-US"/>
              <a:pPr/>
              <a:t>38</a:t>
            </a:fld>
            <a:endParaRPr lang="en-US"/>
          </a:p>
        </p:txBody>
      </p:sp>
      <p:sp>
        <p:nvSpPr>
          <p:cNvPr id="40963" name="TextBox 7"/>
          <p:cNvSpPr txBox="1">
            <a:spLocks noChangeArrowheads="1"/>
          </p:cNvSpPr>
          <p:nvPr/>
        </p:nvSpPr>
        <p:spPr bwMode="auto">
          <a:xfrm>
            <a:off x="-36513" y="-26988"/>
            <a:ext cx="5408613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>
                <a:solidFill>
                  <a:srgbClr val="FF0000"/>
                </a:solidFill>
              </a:rPr>
              <a:t>What do you need to say?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6513" y="549275"/>
            <a:ext cx="9063038" cy="2590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dirty="0"/>
              <a:t>A description of the phone.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dirty="0"/>
              <a:t>What you can do with the phone.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dirty="0"/>
              <a:t>How much it costs.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dirty="0"/>
              <a:t>Your own </a:t>
            </a:r>
            <a:r>
              <a:rPr lang="en-GB"/>
              <a:t>personal opinion </a:t>
            </a:r>
            <a:r>
              <a:rPr lang="en-GB" dirty="0"/>
              <a:t>of the phone</a:t>
            </a:r>
          </a:p>
          <a:p>
            <a:pPr>
              <a:spcBef>
                <a:spcPct val="20000"/>
              </a:spcBef>
              <a:defRPr/>
            </a:pPr>
            <a:r>
              <a:rPr lang="en-GB" dirty="0"/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852936"/>
            <a:ext cx="9143999" cy="31085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Ce portable est le meilleur parce que …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Ce portable est de couleur …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Avec ce portable on peut ….on ne peut pas ...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Ce portable </a:t>
            </a: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coûte … par mois/par an/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par semaine / ne coûte pas trop cher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Personellement, j’aime ce portable parce que…</a:t>
            </a:r>
            <a:endParaRPr lang="en-GB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3850" y="4868863"/>
            <a:ext cx="691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>
              <a:latin typeface="Comic Sans MS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3850" y="429260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en-US">
              <a:latin typeface="Comic Sans MS" pitchFamily="66" charset="0"/>
            </a:endParaRPr>
          </a:p>
        </p:txBody>
      </p:sp>
      <p:pic>
        <p:nvPicPr>
          <p:cNvPr id="40970" name="Picture 4" descr="http://t1.gstatic.com/images?q=tbn:ANd9GcRF8_VX_qvxAAGLJMJeftSoXoG56ZJzr2DEbKKPehnQex-I8es&amp;t=1&amp;usg=__rQ7-uquXJCpfdwEEdTMJCphLqBs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0"/>
            <a:ext cx="165576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3"/>
          </a:xfrm>
          <a:solidFill>
            <a:srgbClr val="FFFF00"/>
          </a:solidFill>
        </p:spPr>
        <p:txBody>
          <a:bodyPr/>
          <a:lstStyle/>
          <a:p>
            <a:r>
              <a:rPr lang="en-US" sz="2800" smtClean="0">
                <a:latin typeface="Comic Sans MS" pitchFamily="66" charset="0"/>
              </a:rPr>
              <a:t>Objectif:  parler de votre portable</a:t>
            </a:r>
            <a:endParaRPr lang="fr-FR" sz="2800" b="1" smtClean="0">
              <a:latin typeface="Comic Sans MS" pitchFamily="66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FC59C8-E9BC-4DA6-A1CB-95A0267024C4}" type="slidenum">
              <a:rPr lang="en-US"/>
              <a:pPr/>
              <a:t>39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92275" y="908050"/>
          <a:ext cx="6983413" cy="5953130"/>
        </p:xfrm>
        <a:graphic>
          <a:graphicData uri="http://schemas.openxmlformats.org/drawingml/2006/table">
            <a:tbl>
              <a:tblPr/>
              <a:tblGrid>
                <a:gridCol w="2501900"/>
                <a:gridCol w="4481513"/>
              </a:tblGrid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on peut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prendre des photos.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on ne peut pas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écouter de la musique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envoyer des textos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jouer aux jeux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parler avec des amis quand on veut 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parler avec la famille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faire des appels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télécharger de la musique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avoir accès à l’internet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regarder l’horloge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936625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565275" y="5805488"/>
            <a:ext cx="6391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200">
                <a:latin typeface="Comic Sans MS" pitchFamily="66" charset="0"/>
              </a:rPr>
              <a:t>…on peut envoyer des textos. </a:t>
            </a:r>
          </a:p>
        </p:txBody>
      </p:sp>
      <p:grpSp>
        <p:nvGrpSpPr>
          <p:cNvPr id="6148" name="Group 7"/>
          <p:cNvGrpSpPr>
            <a:grpSpLocks/>
          </p:cNvGrpSpPr>
          <p:nvPr/>
        </p:nvGrpSpPr>
        <p:grpSpPr bwMode="auto">
          <a:xfrm>
            <a:off x="2195513" y="1341438"/>
            <a:ext cx="4537075" cy="4535487"/>
            <a:chOff x="2195513" y="1341438"/>
            <a:chExt cx="4537075" cy="4535487"/>
          </a:xfrm>
        </p:grpSpPr>
        <p:pic>
          <p:nvPicPr>
            <p:cNvPr id="6151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563938" y="1773238"/>
              <a:ext cx="1800225" cy="25050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GB">
                  <a:solidFill>
                    <a:srgbClr val="000000"/>
                  </a:solidFill>
                  <a:latin typeface="Lucida Sans Typewriter" pitchFamily="49" charset="0"/>
                </a:rPr>
                <a:t>Salut!! Ça va?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GB">
                  <a:solidFill>
                    <a:srgbClr val="000000"/>
                  </a:solidFill>
                  <a:latin typeface="Lucida Sans Typewriter" pitchFamily="49" charset="0"/>
                </a:rPr>
                <a:t>Je t’m!</a:t>
              </a:r>
            </a:p>
            <a:p>
              <a:pPr>
                <a:spcBef>
                  <a:spcPct val="20000"/>
                </a:spcBef>
                <a:defRPr/>
              </a:pPr>
              <a:endParaRPr lang="en-GB">
                <a:solidFill>
                  <a:srgbClr val="000000"/>
                </a:solidFill>
                <a:latin typeface="Lucida Sans Typewriter" pitchFamily="49" charset="0"/>
              </a:endParaRPr>
            </a:p>
            <a:p>
              <a:pPr>
                <a:spcBef>
                  <a:spcPct val="20000"/>
                </a:spcBef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614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D08194-27FF-4CB4-90C5-81230DDEF40A}" type="slidenum">
              <a:rPr lang="en-GB"/>
              <a:pPr/>
              <a:t>4</a:t>
            </a:fld>
            <a:endParaRPr lang="en-GB"/>
          </a:p>
        </p:txBody>
      </p:sp>
      <p:pic>
        <p:nvPicPr>
          <p:cNvPr id="6150" name="Picture 8" descr="View Detai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2131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36513" y="0"/>
            <a:ext cx="9180513" cy="1044575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800" b="1" smtClean="0">
                <a:solidFill>
                  <a:srgbClr val="FFFFFF"/>
                </a:solidFill>
                <a:latin typeface="Comic Sans MS" pitchFamily="66" charset="0"/>
              </a:rPr>
              <a:t>Mon portable est le meilleur parce que je peux…</a:t>
            </a:r>
            <a:br>
              <a:rPr lang="en-US" sz="2800" b="1" smtClean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en-US" sz="2800" b="1" smtClean="0">
                <a:solidFill>
                  <a:srgbClr val="FFFFFF"/>
                </a:solidFill>
                <a:latin typeface="Comic Sans MS" pitchFamily="66" charset="0"/>
              </a:rPr>
              <a:t>Avec mon portable je peux / je ne peux pas…</a:t>
            </a:r>
            <a:endParaRPr lang="fr-FR" sz="2800" b="1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84888" y="6500813"/>
            <a:ext cx="1905000" cy="457200"/>
          </a:xfrm>
          <a:noFill/>
        </p:spPr>
        <p:txBody>
          <a:bodyPr/>
          <a:lstStyle/>
          <a:p>
            <a:fld id="{D4B0B5DD-3BAF-4DF0-BB66-B8174A0BD291}" type="slidenum">
              <a:rPr lang="en-US"/>
              <a:pPr/>
              <a:t>40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88031" y="3608784"/>
          <a:ext cx="8532441" cy="294100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65802"/>
                <a:gridCol w="2122213"/>
                <a:gridCol w="2122213"/>
                <a:gridCol w="2122213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1. regarder l’horloge!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2. prendre des photos.</a:t>
                      </a: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3. télécharger de la musique</a:t>
                      </a: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4. jouer des jeux.</a:t>
                      </a: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5. parler avec </a:t>
                      </a:r>
                      <a:r>
                        <a:rPr kumimoji="0" lang="fr-FR" sz="2000" b="1" u="sng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mes</a:t>
                      </a:r>
                      <a:r>
                        <a:rPr kumimoji="0" lang="fr-FR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 amis quand </a:t>
                      </a:r>
                      <a:r>
                        <a:rPr kumimoji="0" lang="fr-FR" sz="2000" b="1" u="sng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je</a:t>
                      </a:r>
                      <a:r>
                        <a:rPr kumimoji="0" lang="fr-FR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fr-FR" sz="2000" b="1" u="sng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veux</a:t>
                      </a:r>
                      <a:r>
                        <a:rPr kumimoji="0" lang="fr-FR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.</a:t>
                      </a:r>
                      <a:endParaRPr kumimoji="0" lang="fr-FR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5. écouter de la musique.</a:t>
                      </a: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7. faire des appels</a:t>
                      </a: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8. envoyer des textos.</a:t>
                      </a: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9. avoir accès à l’internet</a:t>
                      </a: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3013" name="TextBox 18"/>
          <p:cNvSpPr txBox="1">
            <a:spLocks noChangeArrowheads="1"/>
          </p:cNvSpPr>
          <p:nvPr/>
        </p:nvSpPr>
        <p:spPr bwMode="auto">
          <a:xfrm>
            <a:off x="-1588" y="3176588"/>
            <a:ext cx="363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A</a:t>
            </a:r>
          </a:p>
        </p:txBody>
      </p:sp>
      <p:sp>
        <p:nvSpPr>
          <p:cNvPr id="43014" name="Rectangle 19"/>
          <p:cNvSpPr>
            <a:spLocks noChangeArrowheads="1"/>
          </p:cNvSpPr>
          <p:nvPr/>
        </p:nvSpPr>
        <p:spPr bwMode="auto">
          <a:xfrm>
            <a:off x="1006475" y="3176588"/>
            <a:ext cx="361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B</a:t>
            </a:r>
          </a:p>
        </p:txBody>
      </p:sp>
      <p:sp>
        <p:nvSpPr>
          <p:cNvPr id="43015" name="Rectangle 20"/>
          <p:cNvSpPr>
            <a:spLocks noChangeArrowheads="1"/>
          </p:cNvSpPr>
          <p:nvPr/>
        </p:nvSpPr>
        <p:spPr bwMode="auto">
          <a:xfrm>
            <a:off x="2087563" y="3176588"/>
            <a:ext cx="35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C</a:t>
            </a:r>
          </a:p>
        </p:txBody>
      </p:sp>
      <p:sp>
        <p:nvSpPr>
          <p:cNvPr id="43016" name="Rectangle 21"/>
          <p:cNvSpPr>
            <a:spLocks noChangeArrowheads="1"/>
          </p:cNvSpPr>
          <p:nvPr/>
        </p:nvSpPr>
        <p:spPr bwMode="auto">
          <a:xfrm>
            <a:off x="3167063" y="3176588"/>
            <a:ext cx="376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D</a:t>
            </a:r>
          </a:p>
        </p:txBody>
      </p:sp>
      <p:sp>
        <p:nvSpPr>
          <p:cNvPr id="43017" name="Rectangle 22"/>
          <p:cNvSpPr>
            <a:spLocks noChangeArrowheads="1"/>
          </p:cNvSpPr>
          <p:nvPr/>
        </p:nvSpPr>
        <p:spPr bwMode="auto">
          <a:xfrm>
            <a:off x="4175125" y="3176588"/>
            <a:ext cx="341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E</a:t>
            </a:r>
          </a:p>
        </p:txBody>
      </p:sp>
      <p:sp>
        <p:nvSpPr>
          <p:cNvPr id="43018" name="Rectangle 23"/>
          <p:cNvSpPr>
            <a:spLocks noChangeArrowheads="1"/>
          </p:cNvSpPr>
          <p:nvPr/>
        </p:nvSpPr>
        <p:spPr bwMode="auto">
          <a:xfrm>
            <a:off x="5256213" y="3176588"/>
            <a:ext cx="334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F</a:t>
            </a:r>
          </a:p>
        </p:txBody>
      </p:sp>
      <p:grpSp>
        <p:nvGrpSpPr>
          <p:cNvPr id="43019" name="Group 23"/>
          <p:cNvGrpSpPr>
            <a:grpSpLocks/>
          </p:cNvGrpSpPr>
          <p:nvPr/>
        </p:nvGrpSpPr>
        <p:grpSpPr bwMode="auto">
          <a:xfrm>
            <a:off x="-468313" y="1160463"/>
            <a:ext cx="1944688" cy="2016125"/>
            <a:chOff x="2124075" y="1196975"/>
            <a:chExt cx="4535488" cy="4535488"/>
          </a:xfrm>
        </p:grpSpPr>
        <p:pic>
          <p:nvPicPr>
            <p:cNvPr id="43047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4075" y="1196975"/>
              <a:ext cx="4535488" cy="453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8" name="Picture 9" descr="10-12 years,cell phones,children,conversations,diversity,ethnic diversity,females,friends,friendships,fun,girls,iCLIPART,kids,laughing,people,phones,Photographs,preteens,smiling,talking,telephones"/>
            <p:cNvPicPr>
              <a:picLocks noChangeAspect="1" noChangeArrowheads="1"/>
            </p:cNvPicPr>
            <p:nvPr/>
          </p:nvPicPr>
          <p:blipFill>
            <a:blip r:embed="rId3" cstate="print"/>
            <a:srcRect l="11630" t="16283" r="28665" b="18587"/>
            <a:stretch>
              <a:fillRect/>
            </a:stretch>
          </p:blipFill>
          <p:spPr bwMode="auto">
            <a:xfrm>
              <a:off x="3491880" y="1700808"/>
              <a:ext cx="1782762" cy="2376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20" name="Group 29"/>
          <p:cNvGrpSpPr>
            <a:grpSpLocks/>
          </p:cNvGrpSpPr>
          <p:nvPr/>
        </p:nvGrpSpPr>
        <p:grpSpPr bwMode="auto">
          <a:xfrm>
            <a:off x="1511300" y="1089025"/>
            <a:ext cx="2087563" cy="2159000"/>
            <a:chOff x="2195513" y="1341438"/>
            <a:chExt cx="4537075" cy="4535487"/>
          </a:xfrm>
        </p:grpSpPr>
        <p:pic>
          <p:nvPicPr>
            <p:cNvPr id="43045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6" name="Picture 8" descr="View Detail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3888" y="1772816"/>
              <a:ext cx="1728192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21" name="Group 32"/>
          <p:cNvGrpSpPr>
            <a:grpSpLocks/>
          </p:cNvGrpSpPr>
          <p:nvPr/>
        </p:nvGrpSpPr>
        <p:grpSpPr bwMode="auto">
          <a:xfrm>
            <a:off x="2590800" y="1089025"/>
            <a:ext cx="2089150" cy="2159000"/>
            <a:chOff x="2195736" y="1340768"/>
            <a:chExt cx="4537075" cy="4535487"/>
          </a:xfrm>
        </p:grpSpPr>
        <p:pic>
          <p:nvPicPr>
            <p:cNvPr id="43043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6" y="134076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4" name="Picture 2" descr="View Detail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888" y="1844824"/>
              <a:ext cx="1800198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22" name="Group 35"/>
          <p:cNvGrpSpPr>
            <a:grpSpLocks/>
          </p:cNvGrpSpPr>
          <p:nvPr/>
        </p:nvGrpSpPr>
        <p:grpSpPr bwMode="auto">
          <a:xfrm>
            <a:off x="3671888" y="1089025"/>
            <a:ext cx="2016125" cy="2159000"/>
            <a:chOff x="2195513" y="1341438"/>
            <a:chExt cx="4537075" cy="4535487"/>
          </a:xfrm>
        </p:grpSpPr>
        <p:pic>
          <p:nvPicPr>
            <p:cNvPr id="43041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2" name="Picture 2" descr="View Detail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1880" y="1844824"/>
              <a:ext cx="1872206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23" name="Group 38"/>
          <p:cNvGrpSpPr>
            <a:grpSpLocks/>
          </p:cNvGrpSpPr>
          <p:nvPr/>
        </p:nvGrpSpPr>
        <p:grpSpPr bwMode="auto">
          <a:xfrm>
            <a:off x="4679950" y="1089025"/>
            <a:ext cx="2087563" cy="2159000"/>
            <a:chOff x="2351962" y="1341438"/>
            <a:chExt cx="4537075" cy="4535487"/>
          </a:xfrm>
        </p:grpSpPr>
        <p:pic>
          <p:nvPicPr>
            <p:cNvPr id="43039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1962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0" name="Picture 8" descr="http://www.tourism.vic.gov.au/piecesofvictoria/april_2008/i/Game%20On%20-%20Mario_chr-05_sm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08770" y="1772816"/>
              <a:ext cx="1872209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24" name="Group 41"/>
          <p:cNvGrpSpPr>
            <a:grpSpLocks/>
          </p:cNvGrpSpPr>
          <p:nvPr/>
        </p:nvGrpSpPr>
        <p:grpSpPr bwMode="auto">
          <a:xfrm>
            <a:off x="5759450" y="1089025"/>
            <a:ext cx="2016125" cy="2159000"/>
            <a:chOff x="2195513" y="1341438"/>
            <a:chExt cx="4537075" cy="4535487"/>
          </a:xfrm>
        </p:grpSpPr>
        <p:pic>
          <p:nvPicPr>
            <p:cNvPr id="43037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8" name="Picture 2" descr="View Detail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91880" y="1844824"/>
              <a:ext cx="1872208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25" name="Rectangle 23"/>
          <p:cNvSpPr>
            <a:spLocks noChangeArrowheads="1"/>
          </p:cNvSpPr>
          <p:nvPr/>
        </p:nvSpPr>
        <p:spPr bwMode="auto">
          <a:xfrm>
            <a:off x="6264275" y="3176588"/>
            <a:ext cx="371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G</a:t>
            </a:r>
          </a:p>
        </p:txBody>
      </p:sp>
      <p:grpSp>
        <p:nvGrpSpPr>
          <p:cNvPr id="43026" name="Group 45"/>
          <p:cNvGrpSpPr>
            <a:grpSpLocks/>
          </p:cNvGrpSpPr>
          <p:nvPr/>
        </p:nvGrpSpPr>
        <p:grpSpPr bwMode="auto">
          <a:xfrm>
            <a:off x="6767513" y="1089025"/>
            <a:ext cx="2016125" cy="2159000"/>
            <a:chOff x="2123728" y="1340768"/>
            <a:chExt cx="4537075" cy="4535487"/>
          </a:xfrm>
        </p:grpSpPr>
        <p:pic>
          <p:nvPicPr>
            <p:cNvPr id="43035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134076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6" name="Picture 8" descr="View Details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91880" y="1772815"/>
              <a:ext cx="1872208" cy="244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27" name="Rectangle 23"/>
          <p:cNvSpPr>
            <a:spLocks noChangeArrowheads="1"/>
          </p:cNvSpPr>
          <p:nvPr/>
        </p:nvSpPr>
        <p:spPr bwMode="auto">
          <a:xfrm>
            <a:off x="7272338" y="3176588"/>
            <a:ext cx="377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H</a:t>
            </a:r>
          </a:p>
        </p:txBody>
      </p:sp>
      <p:grpSp>
        <p:nvGrpSpPr>
          <p:cNvPr id="43028" name="Group 49"/>
          <p:cNvGrpSpPr>
            <a:grpSpLocks/>
          </p:cNvGrpSpPr>
          <p:nvPr/>
        </p:nvGrpSpPr>
        <p:grpSpPr bwMode="auto">
          <a:xfrm>
            <a:off x="7812088" y="1089025"/>
            <a:ext cx="1873250" cy="2159000"/>
            <a:chOff x="2195513" y="1341438"/>
            <a:chExt cx="4537075" cy="4535487"/>
          </a:xfrm>
        </p:grpSpPr>
        <p:pic>
          <p:nvPicPr>
            <p:cNvPr id="43033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4" name="Picture 2" descr="C:\Users\Owner\Pictures\119498901189173912analog_clock_jonathan_di_01_svg_med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92500" y="2133600"/>
              <a:ext cx="1776413" cy="181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29" name="Rectangle 23"/>
          <p:cNvSpPr>
            <a:spLocks noChangeArrowheads="1"/>
          </p:cNvSpPr>
          <p:nvPr/>
        </p:nvSpPr>
        <p:spPr bwMode="auto">
          <a:xfrm>
            <a:off x="8316913" y="3176588"/>
            <a:ext cx="311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/>
              <a:t>I</a:t>
            </a:r>
          </a:p>
        </p:txBody>
      </p:sp>
      <p:grpSp>
        <p:nvGrpSpPr>
          <p:cNvPr id="43030" name="Group 26"/>
          <p:cNvGrpSpPr>
            <a:grpSpLocks/>
          </p:cNvGrpSpPr>
          <p:nvPr/>
        </p:nvGrpSpPr>
        <p:grpSpPr bwMode="auto">
          <a:xfrm>
            <a:off x="468313" y="1160463"/>
            <a:ext cx="2159000" cy="2016125"/>
            <a:chOff x="2195513" y="1341438"/>
            <a:chExt cx="4537075" cy="4535487"/>
          </a:xfrm>
        </p:grpSpPr>
        <p:pic>
          <p:nvPicPr>
            <p:cNvPr id="43031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3563308" y="1773558"/>
              <a:ext cx="1801486" cy="12035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GB" sz="900">
                  <a:solidFill>
                    <a:srgbClr val="000000"/>
                  </a:solidFill>
                  <a:latin typeface="Lucida Sans Typewriter" pitchFamily="49" charset="0"/>
                </a:rPr>
                <a:t>Salut!! Ça va?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GB" sz="900">
                  <a:solidFill>
                    <a:srgbClr val="000000"/>
                  </a:solidFill>
                  <a:latin typeface="Lucida Sans Typewriter" pitchFamily="49" charset="0"/>
                </a:rPr>
                <a:t>Je t’m!</a:t>
              </a:r>
              <a:endParaRPr lang="en-GB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sz="3600" b="1" dirty="0" smtClean="0">
                <a:latin typeface="Century Gothic" pitchFamily="34" charset="0"/>
              </a:rPr>
              <a:t>DEVOIRS (Homework)</a:t>
            </a:r>
            <a:endParaRPr lang="en-GB" sz="36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9275"/>
            <a:ext cx="9144000" cy="63087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b="1" smtClean="0">
                <a:solidFill>
                  <a:srgbClr val="FFFF00"/>
                </a:solidFill>
                <a:latin typeface="Century Gothic" pitchFamily="34" charset="0"/>
              </a:rPr>
              <a:t>Write a description of your mobile phone</a:t>
            </a:r>
          </a:p>
          <a:p>
            <a:pPr>
              <a:defRPr/>
            </a:pPr>
            <a:r>
              <a:rPr lang="en-GB" b="1" smtClean="0">
                <a:solidFill>
                  <a:srgbClr val="FFFF00"/>
                </a:solidFill>
                <a:latin typeface="Century Gothic" pitchFamily="34" charset="0"/>
              </a:rPr>
              <a:t>Use as much of the lesson’s language as possible</a:t>
            </a:r>
          </a:p>
          <a:p>
            <a:pPr>
              <a:defRPr/>
            </a:pPr>
            <a:r>
              <a:rPr lang="en-GB" b="1" smtClean="0">
                <a:solidFill>
                  <a:srgbClr val="FFFF00"/>
                </a:solidFill>
                <a:latin typeface="Century Gothic" pitchFamily="34" charset="0"/>
              </a:rPr>
              <a:t>Remember key words:</a:t>
            </a:r>
          </a:p>
          <a:p>
            <a:pPr lvl="1">
              <a:defRPr/>
            </a:pPr>
            <a:r>
              <a:rPr lang="en-GB" b="1" smtClean="0">
                <a:solidFill>
                  <a:srgbClr val="FFFF00"/>
                </a:solidFill>
                <a:latin typeface="Century Gothic" pitchFamily="34" charset="0"/>
              </a:rPr>
              <a:t>est = is</a:t>
            </a:r>
          </a:p>
          <a:p>
            <a:pPr lvl="1">
              <a:defRPr/>
            </a:pPr>
            <a:r>
              <a:rPr lang="en-GB" b="1" smtClean="0">
                <a:solidFill>
                  <a:srgbClr val="FFFF00"/>
                </a:solidFill>
                <a:latin typeface="Century Gothic" pitchFamily="34" charset="0"/>
              </a:rPr>
              <a:t>a = has</a:t>
            </a:r>
          </a:p>
          <a:p>
            <a:pPr lvl="1">
              <a:defRPr/>
            </a:pPr>
            <a:r>
              <a:rPr lang="en-GB" b="1" smtClean="0">
                <a:solidFill>
                  <a:srgbClr val="FFFF00"/>
                </a:solidFill>
                <a:latin typeface="Century Gothic" pitchFamily="34" charset="0"/>
              </a:rPr>
              <a:t>il y a = there is/are</a:t>
            </a:r>
          </a:p>
          <a:p>
            <a:pPr lvl="1">
              <a:defRPr/>
            </a:pPr>
            <a:r>
              <a:rPr lang="en-GB" b="1" smtClean="0">
                <a:solidFill>
                  <a:srgbClr val="FFFF00"/>
                </a:solidFill>
                <a:latin typeface="Century Gothic" pitchFamily="34" charset="0"/>
              </a:rPr>
              <a:t>il n’y a pas de = there is/are no</a:t>
            </a:r>
          </a:p>
          <a:p>
            <a:pPr lvl="1">
              <a:defRPr/>
            </a:pPr>
            <a:r>
              <a:rPr lang="en-GB" b="1" smtClean="0">
                <a:solidFill>
                  <a:srgbClr val="FFFF00"/>
                </a:solidFill>
                <a:latin typeface="Century Gothic" pitchFamily="34" charset="0"/>
              </a:rPr>
              <a:t>je peux = I can</a:t>
            </a:r>
          </a:p>
          <a:p>
            <a:pPr lvl="1">
              <a:defRPr/>
            </a:pPr>
            <a:r>
              <a:rPr lang="en-GB" b="1" smtClean="0">
                <a:solidFill>
                  <a:srgbClr val="FFFF00"/>
                </a:solidFill>
                <a:latin typeface="Century Gothic" pitchFamily="34" charset="0"/>
              </a:rPr>
              <a:t>je ne peux pas = I can’t</a:t>
            </a:r>
          </a:p>
          <a:p>
            <a:pPr lvl="1">
              <a:defRPr/>
            </a:pPr>
            <a:endParaRPr lang="en-GB" b="1" smtClean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8FB5E5-7010-472A-AE88-7DAF6B17639B}" type="slidenum">
              <a:rPr lang="en-GB"/>
              <a:pPr/>
              <a:t>41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SMARTBoard</a:t>
            </a:r>
            <a:r>
              <a:rPr lang="en-CA" dirty="0" smtClean="0"/>
              <a:t> Review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6605-4F7B-4A24-8006-55A0A9C0F9BC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3"/>
          </a:xfrm>
          <a:solidFill>
            <a:srgbClr val="FFFF00"/>
          </a:solidFill>
        </p:spPr>
        <p:txBody>
          <a:bodyPr/>
          <a:lstStyle/>
          <a:p>
            <a:r>
              <a:rPr lang="en-US" sz="2800" smtClean="0">
                <a:latin typeface="Comic Sans MS" pitchFamily="66" charset="0"/>
              </a:rPr>
              <a:t>Objectif:  Pouvoir parler de votre portable</a:t>
            </a:r>
            <a:endParaRPr lang="fr-FR" sz="2800" b="1" smtClean="0">
              <a:latin typeface="Comic Sans MS" pitchFamily="66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3FD731-CF40-4BDB-8F38-E27C8D505391}" type="slidenum">
              <a:rPr lang="en-US"/>
              <a:pPr/>
              <a:t>43</a:t>
            </a:fld>
            <a:endParaRPr lang="en-US"/>
          </a:p>
        </p:txBody>
      </p:sp>
      <p:sp>
        <p:nvSpPr>
          <p:cNvPr id="6148" name="Content Placeholder 6"/>
          <p:cNvSpPr>
            <a:spLocks noGrp="1"/>
          </p:cNvSpPr>
          <p:nvPr>
            <p:ph idx="1"/>
          </p:nvPr>
        </p:nvSpPr>
        <p:spPr>
          <a:xfrm>
            <a:off x="323850" y="1412875"/>
            <a:ext cx="8208963" cy="4752975"/>
          </a:xfrm>
        </p:spPr>
        <p:txBody>
          <a:bodyPr/>
          <a:lstStyle/>
          <a:p>
            <a:r>
              <a:rPr lang="en-US" sz="2800" smtClean="0">
                <a:latin typeface="Comic Sans MS" pitchFamily="66" charset="0"/>
              </a:rPr>
              <a:t>J’adore mon nouveau portable </a:t>
            </a:r>
            <a:r>
              <a:rPr lang="en-US" sz="2800" smtClean="0">
                <a:solidFill>
                  <a:srgbClr val="00B050"/>
                </a:solidFill>
                <a:latin typeface="Comic Sans MS" pitchFamily="66" charset="0"/>
              </a:rPr>
              <a:t>parce que </a:t>
            </a:r>
            <a:r>
              <a:rPr lang="en-US" sz="2800" smtClean="0">
                <a:latin typeface="Comic Sans MS" pitchFamily="66" charset="0"/>
              </a:rPr>
              <a:t>c’est petit et utile. Je ne l’éteinds jamais.  Je peux envoyer des textos à mes amis et appeler ma famille quand je veux.  Cela ne coûte pas trop cher.  Je peux tout faire avec mon portable.  Je peux prendre des photos </a:t>
            </a:r>
            <a:r>
              <a:rPr lang="en-US" sz="2800" smtClean="0">
                <a:solidFill>
                  <a:srgbClr val="00B050"/>
                </a:solidFill>
                <a:latin typeface="Comic Sans MS" pitchFamily="66" charset="0"/>
              </a:rPr>
              <a:t>et</a:t>
            </a:r>
            <a:r>
              <a:rPr lang="en-US" sz="2800" smtClean="0">
                <a:latin typeface="Comic Sans MS" pitchFamily="66" charset="0"/>
              </a:rPr>
              <a:t> écouter de la musique.  J’aime beaucoup jouer des jeux.  Les nouveaux modèles ont accès à l’internet </a:t>
            </a:r>
            <a:r>
              <a:rPr lang="en-US" sz="2800" smtClean="0">
                <a:solidFill>
                  <a:srgbClr val="00B050"/>
                </a:solidFill>
                <a:latin typeface="Comic Sans MS" pitchFamily="66" charset="0"/>
              </a:rPr>
              <a:t>mais</a:t>
            </a:r>
            <a:r>
              <a:rPr lang="en-US" sz="2800" smtClean="0">
                <a:latin typeface="Comic Sans MS" pitchFamily="66" charset="0"/>
              </a:rPr>
              <a:t> pas le mien. Je </a:t>
            </a:r>
            <a:r>
              <a:rPr lang="en-US" sz="2800" smtClean="0">
                <a:solidFill>
                  <a:srgbClr val="FF0000"/>
                </a:solidFill>
                <a:latin typeface="Comic Sans MS" pitchFamily="66" charset="0"/>
              </a:rPr>
              <a:t>vais acheter </a:t>
            </a:r>
            <a:r>
              <a:rPr lang="en-US" sz="2800" smtClean="0">
                <a:latin typeface="Comic Sans MS" pitchFamily="66" charset="0"/>
              </a:rPr>
              <a:t>un nouveau modèle l’année prochaine!</a:t>
            </a:r>
          </a:p>
          <a:p>
            <a:endParaRPr lang="en-US" smtClean="0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79388" y="908050"/>
            <a:ext cx="2689225" cy="461963"/>
          </a:xfrm>
          <a:prstGeom prst="rect">
            <a:avLst/>
          </a:prstGeom>
          <a:solidFill>
            <a:srgbClr val="CC00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omic Sans MS" pitchFamily="66" charset="0"/>
              </a:rPr>
              <a:t>Reading exercise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rgbClr val="FFFF00"/>
          </a:solidFill>
        </p:spPr>
        <p:txBody>
          <a:bodyPr/>
          <a:lstStyle/>
          <a:p>
            <a:r>
              <a:rPr lang="en-US" sz="2800" smtClean="0">
                <a:latin typeface="Comic Sans MS" pitchFamily="66" charset="0"/>
              </a:rPr>
              <a:t>Objectif:  Pouvoir parler de votre portable</a:t>
            </a:r>
            <a:endParaRPr lang="fr-FR" sz="2800" b="1" smtClean="0">
              <a:latin typeface="Comic Sans MS" pitchFamily="66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EE1875-4083-47DE-A2E8-CCE693F0C1A7}" type="slidenum">
              <a:rPr lang="en-US"/>
              <a:pPr/>
              <a:t>44</a:t>
            </a:fld>
            <a:endParaRPr lang="en-US"/>
          </a:p>
        </p:txBody>
      </p:sp>
      <p:sp>
        <p:nvSpPr>
          <p:cNvPr id="7172" name="Content Placeholder 6"/>
          <p:cNvSpPr>
            <a:spLocks noGrp="1"/>
          </p:cNvSpPr>
          <p:nvPr>
            <p:ph idx="1"/>
          </p:nvPr>
        </p:nvSpPr>
        <p:spPr>
          <a:xfrm>
            <a:off x="323850" y="1052513"/>
            <a:ext cx="8208963" cy="4537075"/>
          </a:xfrm>
        </p:spPr>
        <p:txBody>
          <a:bodyPr/>
          <a:lstStyle/>
          <a:p>
            <a:r>
              <a:rPr lang="en-US" sz="2800" smtClean="0">
                <a:latin typeface="Comic Sans MS" pitchFamily="66" charset="0"/>
              </a:rPr>
              <a:t>J’adore mon nouveau ________ </a:t>
            </a:r>
            <a:r>
              <a:rPr lang="en-US" sz="2800" smtClean="0">
                <a:solidFill>
                  <a:srgbClr val="00B050"/>
                </a:solidFill>
                <a:latin typeface="Comic Sans MS" pitchFamily="66" charset="0"/>
              </a:rPr>
              <a:t>parce que </a:t>
            </a:r>
            <a:r>
              <a:rPr lang="en-US" sz="2800" smtClean="0">
                <a:latin typeface="Comic Sans MS" pitchFamily="66" charset="0"/>
              </a:rPr>
              <a:t>c’est petit et utile. Je ne l’éteinds jamais .  Je peux envoyer des ______ à mes amis et appeler ma famille quand je veux.  Cela ne coûte pas trop cher.  Je peux tout faire avec mon portable.  Je peux prendre des ______ </a:t>
            </a:r>
            <a:r>
              <a:rPr lang="en-US" sz="2800" smtClean="0">
                <a:solidFill>
                  <a:srgbClr val="00B050"/>
                </a:solidFill>
                <a:latin typeface="Comic Sans MS" pitchFamily="66" charset="0"/>
              </a:rPr>
              <a:t>et</a:t>
            </a:r>
            <a:r>
              <a:rPr lang="en-US" sz="2800" smtClean="0">
                <a:latin typeface="Comic Sans MS" pitchFamily="66" charset="0"/>
              </a:rPr>
              <a:t> ______ de la musique.  J’aime beaucoup jouer des ____.  Les nouveaux modèles ont accès à l’______ </a:t>
            </a:r>
            <a:r>
              <a:rPr lang="en-US" sz="2800" smtClean="0">
                <a:solidFill>
                  <a:srgbClr val="00B050"/>
                </a:solidFill>
                <a:latin typeface="Comic Sans MS" pitchFamily="66" charset="0"/>
              </a:rPr>
              <a:t>mais</a:t>
            </a:r>
            <a:r>
              <a:rPr lang="en-US" sz="2800" smtClean="0">
                <a:latin typeface="Comic Sans MS" pitchFamily="66" charset="0"/>
              </a:rPr>
              <a:t> pas le mien. Je </a:t>
            </a:r>
            <a:r>
              <a:rPr lang="en-US" sz="2800" smtClean="0">
                <a:solidFill>
                  <a:srgbClr val="FF0000"/>
                </a:solidFill>
                <a:latin typeface="Comic Sans MS" pitchFamily="66" charset="0"/>
              </a:rPr>
              <a:t>vais acheter </a:t>
            </a:r>
            <a:r>
              <a:rPr lang="en-US" sz="2800" smtClean="0">
                <a:latin typeface="Comic Sans MS" pitchFamily="66" charset="0"/>
              </a:rPr>
              <a:t>un nouveau modèle l’_____ prochaine!</a:t>
            </a:r>
          </a:p>
          <a:p>
            <a:endParaRPr lang="en-US" smtClean="0"/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611188" y="5589588"/>
            <a:ext cx="7775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textos  	photos 	</a:t>
            </a:r>
            <a:r>
              <a:rPr lang="en-US" sz="2000">
                <a:ea typeface="Verdana" pitchFamily="34" charset="0"/>
                <a:cs typeface="Verdana" pitchFamily="34" charset="0"/>
              </a:rPr>
              <a:t>internet </a:t>
            </a:r>
            <a:r>
              <a:rPr lang="en-GB" sz="2000">
                <a:ea typeface="Verdana" pitchFamily="34" charset="0"/>
                <a:cs typeface="Verdana" pitchFamily="34" charset="0"/>
              </a:rPr>
              <a:t>	</a:t>
            </a:r>
            <a:r>
              <a:rPr lang="en-GB" sz="2000"/>
              <a:t>portable 	écouter 	jeux 		année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0" y="549275"/>
            <a:ext cx="2552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omic Sans MS" pitchFamily="66" charset="0"/>
              </a:rPr>
              <a:t>Fill in the gaps: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3"/>
          </a:xfrm>
          <a:solidFill>
            <a:srgbClr val="FFFF00"/>
          </a:solidFill>
        </p:spPr>
        <p:txBody>
          <a:bodyPr/>
          <a:lstStyle/>
          <a:p>
            <a:r>
              <a:rPr lang="en-US" sz="2800" smtClean="0">
                <a:latin typeface="Comic Sans MS" pitchFamily="66" charset="0"/>
              </a:rPr>
              <a:t>Objectif:  Pouvoir parler de votre portable</a:t>
            </a:r>
            <a:endParaRPr lang="fr-FR" sz="2800" b="1" smtClean="0">
              <a:latin typeface="Comic Sans MS" pitchFamily="66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947D76-855E-4615-AB36-0F59575DAC5D}" type="slidenum">
              <a:rPr lang="en-US"/>
              <a:pPr/>
              <a:t>45</a:t>
            </a:fld>
            <a:endParaRPr lang="en-US"/>
          </a:p>
        </p:txBody>
      </p:sp>
      <p:sp>
        <p:nvSpPr>
          <p:cNvPr id="8196" name="Content Placeholder 6"/>
          <p:cNvSpPr>
            <a:spLocks noGrp="1"/>
          </p:cNvSpPr>
          <p:nvPr>
            <p:ph idx="1"/>
          </p:nvPr>
        </p:nvSpPr>
        <p:spPr>
          <a:xfrm>
            <a:off x="323850" y="981075"/>
            <a:ext cx="8569325" cy="4392613"/>
          </a:xfrm>
        </p:spPr>
        <p:txBody>
          <a:bodyPr/>
          <a:lstStyle/>
          <a:p>
            <a:r>
              <a:rPr lang="en-US" sz="2800" smtClean="0">
                <a:latin typeface="Comic Sans MS" pitchFamily="66" charset="0"/>
              </a:rPr>
              <a:t>J’adore mon nouveau ________ parce que c’est petit et utile. Je ne l’éteinds jamais.  Je peux envoyer des ______ à mes amis et appeler ma famille quand je veux.  Cela ne coûte pas trop cher.  Je peux tout faire avec mon portable.  Je peux prendre des _______ et _______ de la musique.  J’aime beaucoup jouer des _____.  Les nouveaux modèles ont accès à l’_______ mais pas le mien. Je vais acheter un nouveau modèle l’______ prochaine!</a:t>
            </a:r>
          </a:p>
          <a:p>
            <a:endParaRPr lang="en-US" smtClean="0"/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755650" y="5661025"/>
            <a:ext cx="7200900" cy="708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textos  	photos  	année 	portable 	écouter 	internet	jeux 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4427538" y="981075"/>
            <a:ext cx="1439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portable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2987675" y="1844675"/>
            <a:ext cx="1087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textos</a:t>
            </a: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3924300" y="3141663"/>
            <a:ext cx="116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photos</a:t>
            </a:r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6011863" y="3141663"/>
            <a:ext cx="127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écouter</a:t>
            </a: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6875463" y="3573463"/>
            <a:ext cx="811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jeux</a:t>
            </a:r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1042988" y="4868863"/>
            <a:ext cx="1062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année</a:t>
            </a: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6084888" y="4005263"/>
            <a:ext cx="1341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331913" y="404813"/>
            <a:ext cx="653891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000" u="sng">
                <a:latin typeface="Comic Sans MS" pitchFamily="66" charset="0"/>
              </a:rPr>
              <a:t>Direct object pronouns : </a:t>
            </a:r>
          </a:p>
          <a:p>
            <a:pPr algn="ctr"/>
            <a:r>
              <a:rPr lang="en-GB" sz="4000">
                <a:latin typeface="Comic Sans MS" pitchFamily="66" charset="0"/>
              </a:rPr>
              <a:t>le, la,les</a:t>
            </a:r>
          </a:p>
        </p:txBody>
      </p:sp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107950" y="2133600"/>
            <a:ext cx="877252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latin typeface="Comic Sans MS" pitchFamily="66" charset="0"/>
              </a:rPr>
              <a:t>Direct object pronouns replace a noun </a:t>
            </a:r>
          </a:p>
          <a:p>
            <a:pPr algn="ctr"/>
            <a:r>
              <a:rPr lang="en-GB" sz="3600">
                <a:latin typeface="Comic Sans MS" pitchFamily="66" charset="0"/>
              </a:rPr>
              <a:t>that is not the subject of the verb</a:t>
            </a:r>
            <a:r>
              <a:rPr lang="en-GB" sz="3600"/>
              <a:t>.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23850" y="3789363"/>
            <a:ext cx="3917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J’aime </a:t>
            </a:r>
            <a:r>
              <a:rPr lang="en-GB">
                <a:solidFill>
                  <a:srgbClr val="FF0000"/>
                </a:solidFill>
              </a:rPr>
              <a:t>le</a:t>
            </a:r>
            <a:r>
              <a:rPr lang="en-GB"/>
              <a:t> portable.</a:t>
            </a: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5364163" y="3789363"/>
            <a:ext cx="2098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Je </a:t>
            </a:r>
            <a:r>
              <a:rPr lang="en-GB">
                <a:solidFill>
                  <a:srgbClr val="FF0000"/>
                </a:solidFill>
              </a:rPr>
              <a:t>l’</a:t>
            </a:r>
            <a:r>
              <a:rPr lang="en-GB"/>
              <a:t>aime.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4724400"/>
            <a:ext cx="41608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J’aime </a:t>
            </a:r>
            <a:r>
              <a:rPr lang="en-GB">
                <a:solidFill>
                  <a:srgbClr val="FF0000"/>
                </a:solidFill>
              </a:rPr>
              <a:t>les</a:t>
            </a:r>
            <a:r>
              <a:rPr lang="en-GB"/>
              <a:t> bonbons.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27650" y="4724400"/>
            <a:ext cx="25574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Je </a:t>
            </a:r>
            <a:r>
              <a:rPr lang="en-GB">
                <a:solidFill>
                  <a:srgbClr val="FF0000"/>
                </a:solidFill>
              </a:rPr>
              <a:t>les</a:t>
            </a:r>
            <a:r>
              <a:rPr lang="en-GB"/>
              <a:t> aime.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3850" y="4221163"/>
            <a:ext cx="3830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J’aime </a:t>
            </a:r>
            <a:r>
              <a:rPr lang="en-GB">
                <a:solidFill>
                  <a:srgbClr val="FF0000"/>
                </a:solidFill>
              </a:rPr>
              <a:t>la </a:t>
            </a:r>
            <a:r>
              <a:rPr lang="en-GB"/>
              <a:t>biologie.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364163" y="4221163"/>
            <a:ext cx="287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Je </a:t>
            </a:r>
            <a:r>
              <a:rPr lang="en-GB">
                <a:solidFill>
                  <a:srgbClr val="FF0000"/>
                </a:solidFill>
              </a:rPr>
              <a:t>la </a:t>
            </a:r>
            <a:r>
              <a:rPr lang="en-GB"/>
              <a:t>déteste.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-36513" y="-26988"/>
            <a:ext cx="7772401" cy="5835651"/>
          </a:xfrm>
        </p:spPr>
        <p:txBody>
          <a:bodyPr/>
          <a:lstStyle/>
          <a:p>
            <a:pPr marL="1143000" indent="-1143000">
              <a:buFont typeface="Times New Roman" pitchFamily="18" charset="0"/>
              <a:buAutoNum type="arabicPeriod"/>
            </a:pPr>
            <a:r>
              <a:rPr lang="en-GB" sz="6000" b="1" smtClean="0">
                <a:latin typeface="Century Gothic" pitchFamily="34" charset="0"/>
              </a:rPr>
              <a:t>Je l’utilise = </a:t>
            </a:r>
          </a:p>
          <a:p>
            <a:pPr marL="1143000" indent="-1143000">
              <a:buFont typeface="Times New Roman" pitchFamily="18" charset="0"/>
              <a:buAutoNum type="arabicPeriod"/>
            </a:pPr>
            <a:r>
              <a:rPr lang="en-GB" sz="6000" b="1" smtClean="0">
                <a:latin typeface="Century Gothic" pitchFamily="34" charset="0"/>
              </a:rPr>
              <a:t>Je l’éteinds = </a:t>
            </a:r>
          </a:p>
          <a:p>
            <a:pPr marL="1143000" indent="-1143000">
              <a:buFont typeface="Times New Roman" pitchFamily="18" charset="0"/>
              <a:buAutoNum type="arabicPeriod"/>
            </a:pPr>
            <a:r>
              <a:rPr lang="en-GB" sz="6000" b="1" smtClean="0">
                <a:latin typeface="Century Gothic" pitchFamily="34" charset="0"/>
              </a:rPr>
              <a:t>Je l’aime = </a:t>
            </a:r>
          </a:p>
          <a:p>
            <a:pPr marL="1143000" indent="-1143000">
              <a:buFont typeface="Times New Roman" pitchFamily="18" charset="0"/>
              <a:buAutoNum type="arabicPeriod"/>
            </a:pPr>
            <a:r>
              <a:rPr lang="en-GB" sz="6000" b="1" smtClean="0">
                <a:latin typeface="Century Gothic" pitchFamily="34" charset="0"/>
              </a:rPr>
              <a:t>Je l’allume =</a:t>
            </a:r>
          </a:p>
          <a:p>
            <a:pPr marL="1143000" indent="-1143000">
              <a:buFont typeface="Times New Roman" pitchFamily="18" charset="0"/>
              <a:buAutoNum type="arabicPeriod"/>
            </a:pPr>
            <a:r>
              <a:rPr lang="en-GB" sz="6000" b="1" smtClean="0">
                <a:latin typeface="Century Gothic" pitchFamily="34" charset="0"/>
              </a:rPr>
              <a:t>Je le prends =  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C1C7E7-EE08-403E-AF1E-A9A694B807FC}" type="slidenum">
              <a:rPr lang="en-GB"/>
              <a:pPr/>
              <a:t>47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-36513" y="-26988"/>
            <a:ext cx="7772401" cy="5835651"/>
          </a:xfrm>
        </p:spPr>
        <p:txBody>
          <a:bodyPr/>
          <a:lstStyle/>
          <a:p>
            <a:pPr marL="1143000" indent="-1143000">
              <a:buFont typeface="Times New Roman" pitchFamily="18" charset="0"/>
              <a:buAutoNum type="arabicPeriod"/>
            </a:pPr>
            <a:r>
              <a:rPr lang="en-GB" sz="6000" b="1" smtClean="0">
                <a:latin typeface="Century Gothic" pitchFamily="34" charset="0"/>
              </a:rPr>
              <a:t>I use it </a:t>
            </a:r>
          </a:p>
          <a:p>
            <a:pPr marL="1143000" indent="-1143000">
              <a:buFont typeface="Times New Roman" pitchFamily="18" charset="0"/>
              <a:buAutoNum type="arabicPeriod"/>
            </a:pPr>
            <a:r>
              <a:rPr lang="en-GB" sz="6000" b="1" smtClean="0">
                <a:latin typeface="Century Gothic" pitchFamily="34" charset="0"/>
              </a:rPr>
              <a:t>I turn it off </a:t>
            </a:r>
          </a:p>
          <a:p>
            <a:pPr marL="1143000" indent="-1143000">
              <a:buFont typeface="Times New Roman" pitchFamily="18" charset="0"/>
              <a:buAutoNum type="arabicPeriod"/>
            </a:pPr>
            <a:r>
              <a:rPr lang="en-GB" sz="6000" b="1" smtClean="0">
                <a:latin typeface="Century Gothic" pitchFamily="34" charset="0"/>
              </a:rPr>
              <a:t>I like it </a:t>
            </a:r>
          </a:p>
          <a:p>
            <a:pPr marL="1143000" indent="-1143000">
              <a:buFont typeface="Times New Roman" pitchFamily="18" charset="0"/>
              <a:buAutoNum type="arabicPeriod"/>
            </a:pPr>
            <a:r>
              <a:rPr lang="en-GB" sz="6000" b="1" smtClean="0">
                <a:latin typeface="Century Gothic" pitchFamily="34" charset="0"/>
              </a:rPr>
              <a:t>I turn it on</a:t>
            </a:r>
          </a:p>
          <a:p>
            <a:pPr marL="1143000" indent="-1143000">
              <a:buFont typeface="Times New Roman" pitchFamily="18" charset="0"/>
              <a:buAutoNum type="arabicPeriod"/>
            </a:pPr>
            <a:r>
              <a:rPr lang="en-GB" sz="6000" b="1" smtClean="0">
                <a:latin typeface="Century Gothic" pitchFamily="34" charset="0"/>
              </a:rPr>
              <a:t>I take it  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F7400F-C58D-44B1-A3FC-A023222921C8}" type="slidenum">
              <a:rPr lang="en-GB"/>
              <a:pPr/>
              <a:t>48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719138"/>
          </a:xfrm>
        </p:spPr>
        <p:txBody>
          <a:bodyPr/>
          <a:lstStyle/>
          <a:p>
            <a:r>
              <a:rPr lang="en-GB" smtClean="0">
                <a:latin typeface="Century Gothic" pitchFamily="34" charset="0"/>
              </a:rPr>
              <a:t>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259387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en-GB" b="1" smtClean="0">
                <a:latin typeface="Century Gothic" pitchFamily="34" charset="0"/>
              </a:rPr>
              <a:t>Tu utilise ton portable quand?</a:t>
            </a:r>
          </a:p>
          <a:p>
            <a:pPr marL="914400" lvl="1" indent="-514350"/>
            <a:r>
              <a:rPr lang="en-GB" b="1" smtClean="0">
                <a:latin typeface="Century Gothic" pitchFamily="34" charset="0"/>
              </a:rPr>
              <a:t>Je l’utilise…</a:t>
            </a:r>
          </a:p>
          <a:p>
            <a:pPr marL="914400" lvl="1" indent="-514350">
              <a:buFontTx/>
              <a:buNone/>
            </a:pPr>
            <a:endParaRPr lang="en-GB" b="1" smtClean="0">
              <a:latin typeface="Century Gothic" pitchFamily="34" charset="0"/>
            </a:endParaRP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GB" b="1" smtClean="0">
                <a:latin typeface="Century Gothic" pitchFamily="34" charset="0"/>
              </a:rPr>
              <a:t>Tu éteinds ton portable?</a:t>
            </a:r>
          </a:p>
          <a:p>
            <a:pPr marL="914400" lvl="1" indent="-514350"/>
            <a:r>
              <a:rPr lang="en-GB" b="1" smtClean="0">
                <a:latin typeface="Century Gothic" pitchFamily="34" charset="0"/>
              </a:rPr>
              <a:t>Je l’éteinds… / Je ne l’éteinds jamais…</a:t>
            </a:r>
          </a:p>
          <a:p>
            <a:pPr marL="914400" lvl="1" indent="-514350">
              <a:buFontTx/>
              <a:buNone/>
            </a:pPr>
            <a:endParaRPr lang="en-GB" b="1" smtClean="0">
              <a:latin typeface="Century Gothic" pitchFamily="34" charset="0"/>
            </a:endParaRP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GB" b="1" smtClean="0">
                <a:latin typeface="Century Gothic" pitchFamily="34" charset="0"/>
              </a:rPr>
              <a:t>Tu aimes ton portable?</a:t>
            </a:r>
          </a:p>
          <a:p>
            <a:pPr marL="914400" lvl="1" indent="-514350"/>
            <a:r>
              <a:rPr lang="en-GB" b="1" smtClean="0">
                <a:latin typeface="Century Gothic" pitchFamily="34" charset="0"/>
              </a:rPr>
              <a:t>Oui, je l’aime parce que…</a:t>
            </a:r>
          </a:p>
          <a:p>
            <a:pPr marL="914400" lvl="1" indent="-514350"/>
            <a:r>
              <a:rPr lang="en-GB" b="1" smtClean="0">
                <a:latin typeface="Century Gothic" pitchFamily="34" charset="0"/>
              </a:rPr>
              <a:t>Non, je ne l’aime pas parce que…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FA1C42-03DA-4CA4-A7A0-B9613821BAEE}" type="slidenum">
              <a:rPr lang="en-GB"/>
              <a:pPr/>
              <a:t>49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008063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pic>
        <p:nvPicPr>
          <p:cNvPr id="7171" name="Picture 2" descr="C:\Documents and Settings\wilsonh\Local Settings\Temporary Internet Files\Content.IE5\RG9JBVM9\MC9004413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41438"/>
            <a:ext cx="45370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042988" y="5732463"/>
            <a:ext cx="7561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>
                <a:latin typeface="Comic Sans MS" pitchFamily="66" charset="0"/>
              </a:rPr>
              <a:t>…on peut écouter de la musique.</a:t>
            </a:r>
          </a:p>
        </p:txBody>
      </p:sp>
      <p:sp>
        <p:nvSpPr>
          <p:cNvPr id="717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621E1C-DFEE-47E7-9B00-6E6EE97E24A3}" type="slidenum">
              <a:rPr lang="en-GB"/>
              <a:pPr/>
              <a:t>5</a:t>
            </a:fld>
            <a:endParaRPr lang="en-GB"/>
          </a:p>
        </p:txBody>
      </p:sp>
      <p:pic>
        <p:nvPicPr>
          <p:cNvPr id="7174" name="Picture 8" descr="View Detai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773238"/>
            <a:ext cx="17287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5589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Comic Sans MS" pitchFamily="66" charset="0"/>
              </a:rPr>
              <a:t>1. </a:t>
            </a:r>
            <a:r>
              <a:rPr lang="en-GB" sz="3200" u="sng">
                <a:latin typeface="Comic Sans MS" pitchFamily="66" charset="0"/>
              </a:rPr>
              <a:t>Tu aimes ton portable 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68313" y="1125538"/>
            <a:ext cx="5122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Comic Sans MS" pitchFamily="66" charset="0"/>
              </a:rPr>
              <a:t>Non, je ne </a:t>
            </a:r>
            <a:r>
              <a:rPr lang="en-GB" sz="3200">
                <a:solidFill>
                  <a:srgbClr val="0066FF"/>
                </a:solidFill>
                <a:latin typeface="Comic Sans MS" pitchFamily="66" charset="0"/>
              </a:rPr>
              <a:t>l’</a:t>
            </a:r>
            <a:r>
              <a:rPr lang="en-GB" sz="3200">
                <a:latin typeface="Comic Sans MS" pitchFamily="66" charset="0"/>
              </a:rPr>
              <a:t>aime pas. </a:t>
            </a:r>
            <a:r>
              <a:rPr lang="en-GB" sz="3200">
                <a:latin typeface="Comic Sans MS" pitchFamily="66" charset="0"/>
                <a:sym typeface="Wingdings" pitchFamily="2" charset="2"/>
              </a:rPr>
              <a:t></a:t>
            </a:r>
            <a:endParaRPr lang="en-GB" sz="3200">
              <a:latin typeface="Comic Sans MS" pitchFamily="66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39750" y="3284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395288" y="2492375"/>
            <a:ext cx="77041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Comic Sans MS" pitchFamily="66" charset="0"/>
              </a:rPr>
              <a:t>2. </a:t>
            </a:r>
            <a:r>
              <a:rPr lang="en-GB" sz="3200" u="sng">
                <a:latin typeface="Comic Sans MS" pitchFamily="66" charset="0"/>
              </a:rPr>
              <a:t>Tu trouves ton portable utile</a:t>
            </a:r>
            <a:r>
              <a:rPr lang="en-GB" sz="3200" u="sng">
                <a:latin typeface="Comic Sans MS" pitchFamily="66" charset="0"/>
                <a:cs typeface="Arial" pitchFamily="34" charset="0"/>
              </a:rPr>
              <a:t>?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00113" y="3213100"/>
            <a:ext cx="5178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Comic Sans MS" pitchFamily="66" charset="0"/>
              </a:rPr>
              <a:t>Oui, je </a:t>
            </a:r>
            <a:r>
              <a:rPr lang="en-GB" sz="3200">
                <a:solidFill>
                  <a:srgbClr val="0066FF"/>
                </a:solidFill>
                <a:latin typeface="Comic Sans MS" pitchFamily="66" charset="0"/>
              </a:rPr>
              <a:t>le </a:t>
            </a:r>
            <a:r>
              <a:rPr lang="en-GB" sz="3200">
                <a:latin typeface="Comic Sans MS" pitchFamily="66" charset="0"/>
              </a:rPr>
              <a:t>trouve utile</a:t>
            </a:r>
            <a:r>
              <a:rPr lang="en-GB">
                <a:cs typeface="Arial" pitchFamily="34" charset="0"/>
              </a:rPr>
              <a:t>. </a:t>
            </a:r>
            <a:r>
              <a:rPr lang="en-GB">
                <a:latin typeface="Comic Sans MS" pitchFamily="66" charset="0"/>
                <a:sym typeface="Wingdings" pitchFamily="2" charset="2"/>
              </a:rPr>
              <a:t></a:t>
            </a:r>
            <a:endParaRPr lang="en-GB">
              <a:cs typeface="Arial" pitchFamily="34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84213" y="1773238"/>
            <a:ext cx="3567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Comic Sans MS" pitchFamily="66" charset="0"/>
              </a:rPr>
              <a:t>Oui, je </a:t>
            </a:r>
            <a:r>
              <a:rPr lang="en-GB" sz="3200">
                <a:solidFill>
                  <a:srgbClr val="0066FF"/>
                </a:solidFill>
                <a:latin typeface="Comic Sans MS" pitchFamily="66" charset="0"/>
              </a:rPr>
              <a:t>l’</a:t>
            </a:r>
            <a:r>
              <a:rPr lang="en-GB" sz="3200">
                <a:latin typeface="Comic Sans MS" pitchFamily="66" charset="0"/>
              </a:rPr>
              <a:t>aime. </a:t>
            </a:r>
            <a:r>
              <a:rPr lang="en-GB" sz="3200">
                <a:latin typeface="Comic Sans MS" pitchFamily="66" charset="0"/>
                <a:sym typeface="Wingdings" pitchFamily="2" charset="2"/>
              </a:rPr>
              <a:t></a:t>
            </a:r>
            <a:endParaRPr lang="en-GB" sz="3200">
              <a:latin typeface="Comic Sans MS" pitchFamily="66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900113" y="3789363"/>
            <a:ext cx="6838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Comic Sans MS" pitchFamily="66" charset="0"/>
              </a:rPr>
              <a:t>Non, je ne </a:t>
            </a:r>
            <a:r>
              <a:rPr lang="en-GB" sz="3200">
                <a:solidFill>
                  <a:srgbClr val="0066FF"/>
                </a:solidFill>
                <a:latin typeface="Comic Sans MS" pitchFamily="66" charset="0"/>
              </a:rPr>
              <a:t>le </a:t>
            </a:r>
            <a:r>
              <a:rPr lang="en-GB" sz="3200">
                <a:latin typeface="Comic Sans MS" pitchFamily="66" charset="0"/>
              </a:rPr>
              <a:t>trouve pas utile.</a:t>
            </a:r>
            <a:r>
              <a:rPr lang="en-GB" sz="3200">
                <a:latin typeface="Comic Sans MS" pitchFamily="66" charset="0"/>
                <a:sym typeface="Wingdings" pitchFamily="2" charset="2"/>
              </a:rPr>
              <a:t></a:t>
            </a:r>
            <a:endParaRPr lang="en-GB" sz="3200">
              <a:latin typeface="Comic Sans MS" pitchFamily="66" charset="0"/>
            </a:endParaRP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468313" y="4437063"/>
            <a:ext cx="6983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Times New Roman" pitchFamily="18" charset="0"/>
              <a:buAutoNum type="arabicPeriod" startAt="3"/>
            </a:pPr>
            <a:r>
              <a:rPr lang="en-GB" u="sng">
                <a:latin typeface="Comic Sans MS" pitchFamily="66" charset="0"/>
              </a:rPr>
              <a:t>Tu as acheté ton nouveau portable</a:t>
            </a:r>
            <a:r>
              <a:rPr lang="en-GB" u="sng">
                <a:latin typeface="Comic Sans MS" pitchFamily="66" charset="0"/>
                <a:cs typeface="Arial" pitchFamily="34" charset="0"/>
              </a:rPr>
              <a:t>? </a:t>
            </a:r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971550" y="5084763"/>
            <a:ext cx="5256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omic Sans MS" pitchFamily="66" charset="0"/>
              </a:rPr>
              <a:t>Oui, je </a:t>
            </a:r>
            <a:r>
              <a:rPr lang="en-GB">
                <a:solidFill>
                  <a:srgbClr val="0066FF"/>
                </a:solidFill>
                <a:latin typeface="Comic Sans MS" pitchFamily="66" charset="0"/>
              </a:rPr>
              <a:t>l’</a:t>
            </a:r>
            <a:r>
              <a:rPr lang="en-GB">
                <a:latin typeface="Comic Sans MS" pitchFamily="66" charset="0"/>
              </a:rPr>
              <a:t>ai acheté.</a:t>
            </a:r>
            <a:r>
              <a:rPr lang="en-GB">
                <a:latin typeface="Comic Sans MS" pitchFamily="66" charset="0"/>
                <a:sym typeface="Wingdings" pitchFamily="2" charset="2"/>
              </a:rPr>
              <a:t> </a:t>
            </a:r>
            <a:endParaRPr lang="en-GB"/>
          </a:p>
        </p:txBody>
      </p:sp>
      <p:sp>
        <p:nvSpPr>
          <p:cNvPr id="10251" name="Rectangle 12"/>
          <p:cNvSpPr>
            <a:spLocks noChangeArrowheads="1"/>
          </p:cNvSpPr>
          <p:nvPr/>
        </p:nvSpPr>
        <p:spPr bwMode="auto">
          <a:xfrm>
            <a:off x="971550" y="5805488"/>
            <a:ext cx="5035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omic Sans MS" pitchFamily="66" charset="0"/>
              </a:rPr>
              <a:t>Non, je ne </a:t>
            </a:r>
            <a:r>
              <a:rPr lang="en-GB">
                <a:solidFill>
                  <a:srgbClr val="0066FF"/>
                </a:solidFill>
                <a:latin typeface="Comic Sans MS" pitchFamily="66" charset="0"/>
              </a:rPr>
              <a:t>l’</a:t>
            </a:r>
            <a:r>
              <a:rPr lang="en-GB">
                <a:latin typeface="Comic Sans MS" pitchFamily="66" charset="0"/>
              </a:rPr>
              <a:t>ai</a:t>
            </a:r>
            <a:r>
              <a:rPr lang="en-GB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en-GB">
                <a:latin typeface="Comic Sans MS" pitchFamily="66" charset="0"/>
              </a:rPr>
              <a:t>pas acheté.</a:t>
            </a:r>
            <a:r>
              <a:rPr lang="en-GB">
                <a:latin typeface="Comic Sans MS" pitchFamily="66" charset="0"/>
                <a:sym typeface="Wingdings" pitchFamily="2" charset="2"/>
              </a:rPr>
              <a:t>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4" grpId="0"/>
      <p:bldP spid="615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8040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 u="sng">
                <a:solidFill>
                  <a:srgbClr val="800080"/>
                </a:solidFill>
                <a:latin typeface="Comic Sans MS" pitchFamily="66" charset="0"/>
              </a:rPr>
              <a:t>Partner A asks the question and </a:t>
            </a:r>
          </a:p>
          <a:p>
            <a:pPr algn="ctr"/>
            <a:r>
              <a:rPr lang="en-GB" sz="3200" u="sng">
                <a:solidFill>
                  <a:srgbClr val="800080"/>
                </a:solidFill>
                <a:latin typeface="Comic Sans MS" pitchFamily="66" charset="0"/>
              </a:rPr>
              <a:t>partner B answers using a direct pronoun.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5288" y="1747838"/>
            <a:ext cx="5435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Comic Sans MS" pitchFamily="66" charset="0"/>
              </a:rPr>
              <a:t>1. </a:t>
            </a:r>
            <a:r>
              <a:rPr lang="en-GB" sz="3200" u="sng">
                <a:latin typeface="Comic Sans MS" pitchFamily="66" charset="0"/>
              </a:rPr>
              <a:t>Tu comprends le chinois 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76238" y="2420938"/>
            <a:ext cx="5984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Comic Sans MS" pitchFamily="66" charset="0"/>
              </a:rPr>
              <a:t>Non, je ne </a:t>
            </a:r>
            <a:r>
              <a:rPr lang="en-GB" sz="3200">
                <a:solidFill>
                  <a:srgbClr val="0066FF"/>
                </a:solidFill>
                <a:latin typeface="Comic Sans MS" pitchFamily="66" charset="0"/>
              </a:rPr>
              <a:t>le </a:t>
            </a:r>
            <a:r>
              <a:rPr lang="en-GB" sz="3200">
                <a:latin typeface="Comic Sans MS" pitchFamily="66" charset="0"/>
              </a:rPr>
              <a:t>comprends pas </a:t>
            </a:r>
            <a:r>
              <a:rPr lang="en-GB" sz="3200">
                <a:latin typeface="Comic Sans MS" pitchFamily="66" charset="0"/>
                <a:sym typeface="Wingdings" pitchFamily="2" charset="2"/>
              </a:rPr>
              <a:t></a:t>
            </a:r>
            <a:endParaRPr lang="en-GB" sz="3200">
              <a:latin typeface="Comic Sans MS" pitchFamily="66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9750" y="3284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47675" y="3068638"/>
            <a:ext cx="7651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Comic Sans MS" pitchFamily="66" charset="0"/>
              </a:rPr>
              <a:t>2. </a:t>
            </a:r>
            <a:r>
              <a:rPr lang="en-GB" sz="3200" u="sng">
                <a:latin typeface="Comic Sans MS" pitchFamily="66" charset="0"/>
              </a:rPr>
              <a:t>Tu as achet</a:t>
            </a:r>
            <a:r>
              <a:rPr lang="en-GB" sz="3200" u="sng">
                <a:latin typeface="Comic Sans MS" pitchFamily="66" charset="0"/>
                <a:cs typeface="Arial" pitchFamily="34" charset="0"/>
              </a:rPr>
              <a:t>é ton magazine de foot ?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9750" y="3716338"/>
            <a:ext cx="353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Comic Sans MS" pitchFamily="66" charset="0"/>
              </a:rPr>
              <a:t>Oui, je</a:t>
            </a:r>
            <a:r>
              <a:rPr lang="en-GB" sz="3200"/>
              <a:t> </a:t>
            </a:r>
            <a:r>
              <a:rPr lang="en-GB" sz="3200">
                <a:solidFill>
                  <a:srgbClr val="0066FF"/>
                </a:solidFill>
              </a:rPr>
              <a:t>l’</a:t>
            </a:r>
            <a:r>
              <a:rPr lang="en-GB" sz="3200">
                <a:latin typeface="Comic Sans MS" pitchFamily="66" charset="0"/>
              </a:rPr>
              <a:t>ai</a:t>
            </a:r>
            <a:r>
              <a:rPr lang="en-GB"/>
              <a:t> </a:t>
            </a:r>
            <a:r>
              <a:rPr lang="en-GB" sz="3200">
                <a:latin typeface="Comic Sans MS" pitchFamily="66" charset="0"/>
              </a:rPr>
              <a:t>achet</a:t>
            </a:r>
            <a:r>
              <a:rPr lang="en-GB" sz="3200">
                <a:latin typeface="Comic Sans MS" pitchFamily="66" charset="0"/>
                <a:cs typeface="Arial" pitchFamily="34" charset="0"/>
              </a:rPr>
              <a:t>é</a:t>
            </a:r>
            <a:r>
              <a:rPr lang="en-GB">
                <a:cs typeface="Arial" pitchFamily="34" charset="0"/>
              </a:rPr>
              <a:t>.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395288" y="4581525"/>
            <a:ext cx="6111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Comic Sans MS" pitchFamily="66" charset="0"/>
              </a:rPr>
              <a:t>3. </a:t>
            </a:r>
            <a:r>
              <a:rPr lang="en-GB" sz="3200" u="sng">
                <a:latin typeface="Comic Sans MS" pitchFamily="66" charset="0"/>
              </a:rPr>
              <a:t>Tu connais Jade Couper ?</a:t>
            </a:r>
            <a:r>
              <a:rPr lang="en-GB" sz="3200">
                <a:latin typeface="Comic Sans MS" pitchFamily="66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16013" y="5445125"/>
            <a:ext cx="4211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Comic Sans MS" pitchFamily="66" charset="0"/>
              </a:rPr>
              <a:t>Oui, je </a:t>
            </a:r>
            <a:r>
              <a:rPr lang="en-GB" sz="3200">
                <a:solidFill>
                  <a:srgbClr val="FF33CC"/>
                </a:solidFill>
                <a:latin typeface="Comic Sans MS" pitchFamily="66" charset="0"/>
              </a:rPr>
              <a:t>la </a:t>
            </a:r>
            <a:r>
              <a:rPr lang="en-GB" sz="3200">
                <a:latin typeface="Comic Sans MS" pitchFamily="66" charset="0"/>
              </a:rPr>
              <a:t>connais </a:t>
            </a:r>
            <a:r>
              <a:rPr lang="en-GB" sz="3200">
                <a:latin typeface="Comic Sans MS" pitchFamily="66" charset="0"/>
                <a:sym typeface="Wingdings" pitchFamily="2" charset="2"/>
              </a:rPr>
              <a:t></a:t>
            </a:r>
            <a:endParaRPr lang="en-GB" sz="32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allAtOnce"/>
      <p:bldP spid="615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395288" y="620713"/>
            <a:ext cx="5084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Comic Sans MS" pitchFamily="66" charset="0"/>
              </a:rPr>
              <a:t>4. </a:t>
            </a:r>
            <a:r>
              <a:rPr lang="en-GB" sz="3200" u="sng">
                <a:latin typeface="Comic Sans MS" pitchFamily="66" charset="0"/>
              </a:rPr>
              <a:t>Tu parles l’espagnol ?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9750" y="1628775"/>
            <a:ext cx="4894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Comic Sans MS" pitchFamily="66" charset="0"/>
              </a:rPr>
              <a:t>Non, je ne </a:t>
            </a:r>
            <a:r>
              <a:rPr lang="en-GB" sz="3200">
                <a:solidFill>
                  <a:srgbClr val="0066FF"/>
                </a:solidFill>
                <a:latin typeface="Comic Sans MS" pitchFamily="66" charset="0"/>
              </a:rPr>
              <a:t>le</a:t>
            </a:r>
            <a:r>
              <a:rPr lang="en-GB" sz="3200">
                <a:latin typeface="Comic Sans MS" pitchFamily="66" charset="0"/>
              </a:rPr>
              <a:t> parle pas ….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68313" y="2420938"/>
            <a:ext cx="7410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Comic Sans MS" pitchFamily="66" charset="0"/>
              </a:rPr>
              <a:t>mais j’aimerais apprendre à </a:t>
            </a:r>
            <a:r>
              <a:rPr lang="en-GB" sz="3200">
                <a:solidFill>
                  <a:srgbClr val="0066FF"/>
                </a:solidFill>
                <a:latin typeface="Comic Sans MS" pitchFamily="66" charset="0"/>
              </a:rPr>
              <a:t>le </a:t>
            </a:r>
            <a:r>
              <a:rPr lang="en-GB" sz="3200">
                <a:latin typeface="Comic Sans MS" pitchFamily="66" charset="0"/>
              </a:rPr>
              <a:t>parler !</a:t>
            </a:r>
            <a:r>
              <a:rPr lang="en-GB"/>
              <a:t>  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611188" y="3500438"/>
            <a:ext cx="56673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Comic Sans MS" pitchFamily="66" charset="0"/>
              </a:rPr>
              <a:t>5. </a:t>
            </a:r>
            <a:r>
              <a:rPr lang="en-GB" sz="3200" u="sng">
                <a:latin typeface="Comic Sans MS" pitchFamily="66" charset="0"/>
              </a:rPr>
              <a:t>Tu as achet</a:t>
            </a:r>
            <a:r>
              <a:rPr lang="en-GB" sz="3200" u="sng">
                <a:latin typeface="Comic Sans MS" pitchFamily="66" charset="0"/>
                <a:cs typeface="Arial" pitchFamily="34" charset="0"/>
              </a:rPr>
              <a:t>é mes CDs ?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84213" y="4365625"/>
            <a:ext cx="4514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latin typeface="Comic Sans MS" pitchFamily="66" charset="0"/>
              </a:rPr>
              <a:t>Oui, je </a:t>
            </a:r>
            <a:r>
              <a:rPr lang="en-GB" sz="3200">
                <a:solidFill>
                  <a:srgbClr val="FF0000"/>
                </a:solidFill>
                <a:latin typeface="Comic Sans MS" pitchFamily="66" charset="0"/>
              </a:rPr>
              <a:t>les</a:t>
            </a:r>
            <a:r>
              <a:rPr lang="en-GB" sz="3200">
                <a:latin typeface="Comic Sans MS" pitchFamily="66" charset="0"/>
              </a:rPr>
              <a:t> ai achet</a:t>
            </a:r>
            <a:r>
              <a:rPr lang="en-GB" sz="3200">
                <a:latin typeface="Comic Sans MS" pitchFamily="66" charset="0"/>
                <a:cs typeface="Arial" pitchFamily="34" charset="0"/>
              </a:rPr>
              <a:t>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fr-FR" b="1" dirty="0" smtClean="0"/>
              <a:t>Avec mon portable ...</a:t>
            </a:r>
            <a:endParaRPr lang="fr-FR" b="1" dirty="0"/>
          </a:p>
        </p:txBody>
      </p:sp>
      <p:pic>
        <p:nvPicPr>
          <p:cNvPr id="4" name="Picture 4" descr="http://t1.gstatic.com/images?q=tbn:ANd9GcRF8_VX_qvxAAGLJMJeftSoXoG56ZJzr2DEbKKPehnQex-I8es&amp;t=1&amp;usg=__rQ7-uquXJCpfdwEEdTMJCphLqBs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3240360" cy="252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4437112"/>
            <a:ext cx="8496944" cy="2018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 – Réviser le vocabulaire et les temps: le présent, le passé composé et le futur 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b="1" dirty="0" smtClean="0">
                <a:latin typeface="Calibri" pitchFamily="34" charset="0"/>
              </a:rPr>
              <a:t>Le présent – </a:t>
            </a:r>
            <a:r>
              <a:rPr lang="fr-FR" b="1" dirty="0" err="1" smtClean="0">
                <a:latin typeface="Calibri" pitchFamily="34" charset="0"/>
              </a:rPr>
              <a:t>Present</a:t>
            </a:r>
            <a:r>
              <a:rPr lang="fr-FR" b="1" dirty="0" smtClean="0">
                <a:latin typeface="Calibri" pitchFamily="34" charset="0"/>
              </a:rPr>
              <a:t> </a:t>
            </a:r>
            <a:r>
              <a:rPr lang="fr-FR" b="1" dirty="0" err="1" smtClean="0">
                <a:latin typeface="Calibri" pitchFamily="34" charset="0"/>
              </a:rPr>
              <a:t>tense</a:t>
            </a:r>
            <a:endParaRPr lang="fr-FR" b="1" dirty="0" smtClean="0">
              <a:latin typeface="Calibri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415912-91A8-49D3-BC3F-25FE7BD5AC80}" type="slidenum">
              <a:rPr lang="en-US"/>
              <a:pPr/>
              <a:t>54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908720"/>
          <a:ext cx="8496944" cy="44060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4047"/>
                <a:gridCol w="5452897"/>
              </a:tblGrid>
              <a:tr h="594928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on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peut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– one/you can </a:t>
                      </a:r>
                      <a:endParaRPr lang="en-GB" sz="3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télécharger</a:t>
                      </a:r>
                      <a:r>
                        <a:rPr lang="en-GB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de la </a:t>
                      </a:r>
                      <a:r>
                        <a:rPr lang="en-GB" sz="32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musique</a:t>
                      </a:r>
                      <a:endParaRPr lang="en-GB" sz="32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envoyer des </a:t>
                      </a:r>
                      <a:r>
                        <a:rPr lang="fr-FR" sz="32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textos</a:t>
                      </a:r>
                      <a:endParaRPr lang="en-GB" sz="32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parler avec des amis </a:t>
                      </a:r>
                      <a:endParaRPr lang="en-GB" sz="32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94928"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on ne </a:t>
                      </a:r>
                      <a:r>
                        <a:rPr lang="en-GB" sz="32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peut</a:t>
                      </a:r>
                      <a:r>
                        <a:rPr lang="en-GB" sz="32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pas – </a:t>
                      </a:r>
                    </a:p>
                    <a:p>
                      <a:r>
                        <a:rPr lang="en-GB" sz="32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one</a:t>
                      </a:r>
                      <a:r>
                        <a:rPr lang="en-GB" sz="32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/ you can’t</a:t>
                      </a:r>
                      <a:endParaRPr lang="en-GB" sz="32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 smtClean="0">
                          <a:latin typeface="Calibri" pitchFamily="34" charset="0"/>
                        </a:rPr>
                        <a:t>écouter de la musique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 smtClean="0">
                          <a:latin typeface="Calibri" pitchFamily="34" charset="0"/>
                        </a:rPr>
                        <a:t>jouer aux jeux</a:t>
                      </a:r>
                      <a:endParaRPr lang="en-GB" sz="32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94928"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surfer </a:t>
                      </a:r>
                      <a:r>
                        <a:rPr lang="en-GB" sz="32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sur</a:t>
                      </a:r>
                      <a:r>
                        <a:rPr lang="en-GB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internet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94928"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prendre des photos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94928">
                <a:tc>
                  <a:txBody>
                    <a:bodyPr/>
                    <a:lstStyle/>
                    <a:p>
                      <a:endParaRPr lang="en-GB" sz="3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 smtClean="0">
                          <a:latin typeface="Calibri" pitchFamily="34" charset="0"/>
                        </a:rPr>
                        <a:t>faire des appels</a:t>
                      </a:r>
                      <a:endParaRPr lang="en-GB" sz="3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Users\Holly\AppData\Local\Microsoft\Windows\Temporary Internet Files\Content.IE5\6CD7GWJ6\MC90043385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692696"/>
            <a:ext cx="864096" cy="8640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 descr="text message.bmp"/>
          <p:cNvPicPr>
            <a:picLocks noChangeAspect="1"/>
          </p:cNvPicPr>
          <p:nvPr/>
        </p:nvPicPr>
        <p:blipFill>
          <a:blip r:embed="rId3" cstate="print"/>
          <a:srcRect l="19489" t="40737" r="16079" b="26673"/>
          <a:stretch>
            <a:fillRect/>
          </a:stretch>
        </p:blipFill>
        <p:spPr>
          <a:xfrm>
            <a:off x="6804248" y="1412776"/>
            <a:ext cx="576064" cy="4480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</p:spPr>
      </p:pic>
      <p:pic>
        <p:nvPicPr>
          <p:cNvPr id="8" name="Picture 9" descr="10-12 years,cell phones,children,conversations,diversity,ethnic diversity,females,friends,friendships,fun,girls,iCLIPART,kids,laughing,people,phones,Photographs,preteens,smiling,talking,telephones"/>
          <p:cNvPicPr>
            <a:picLocks noChangeAspect="1" noChangeArrowheads="1"/>
          </p:cNvPicPr>
          <p:nvPr/>
        </p:nvPicPr>
        <p:blipFill>
          <a:blip r:embed="rId4" cstate="print"/>
          <a:srcRect l="11630" t="21426" r="28665" b="29716"/>
          <a:stretch>
            <a:fillRect/>
          </a:stretch>
        </p:blipFill>
        <p:spPr bwMode="auto">
          <a:xfrm>
            <a:off x="7020272" y="1916832"/>
            <a:ext cx="576064" cy="5760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2" descr="C:\Users\Holly\AppData\Local\Microsoft\Windows\Temporary Internet Files\Content.IE5\7PO81XF6\MC900446384[1].wmf"/>
          <p:cNvPicPr>
            <a:picLocks noChangeAspect="1" noChangeArrowheads="1"/>
          </p:cNvPicPr>
          <p:nvPr/>
        </p:nvPicPr>
        <p:blipFill>
          <a:blip r:embed="rId5" cstate="print"/>
          <a:srcRect b="12598"/>
          <a:stretch>
            <a:fillRect/>
          </a:stretch>
        </p:blipFill>
        <p:spPr bwMode="auto">
          <a:xfrm>
            <a:off x="7740352" y="2420888"/>
            <a:ext cx="648072" cy="6431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8" descr="http://www.tourism.vic.gov.au/piecesofvictoria/april_2008/i/Game%20On%20-%20Mario_chr-05_s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996952"/>
            <a:ext cx="504056" cy="6397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2" descr="View Details"/>
          <p:cNvPicPr>
            <a:picLocks noChangeAspect="1" noChangeArrowheads="1"/>
          </p:cNvPicPr>
          <p:nvPr/>
        </p:nvPicPr>
        <p:blipFill>
          <a:blip r:embed="rId7" cstate="print"/>
          <a:srcRect t="13688" b="14437"/>
          <a:stretch>
            <a:fillRect/>
          </a:stretch>
        </p:blipFill>
        <p:spPr bwMode="auto">
          <a:xfrm>
            <a:off x="6660232" y="3539782"/>
            <a:ext cx="648072" cy="57329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4" descr="C:\Users\Holly\AppData\Local\Microsoft\Windows\Temporary Internet Files\Content.IE5\QI4Q41N2\MC900433812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4149080"/>
            <a:ext cx="648072" cy="6480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8" descr="boys,Cell phones,Communications,persons,phones,telecommunications,telephones"/>
          <p:cNvPicPr>
            <a:picLocks noChangeAspect="1" noChangeArrowheads="1"/>
          </p:cNvPicPr>
          <p:nvPr/>
        </p:nvPicPr>
        <p:blipFill>
          <a:blip r:embed="rId9" cstate="print"/>
          <a:srcRect l="14706" r="11765"/>
          <a:stretch>
            <a:fillRect/>
          </a:stretch>
        </p:blipFill>
        <p:spPr bwMode="auto">
          <a:xfrm>
            <a:off x="6300192" y="4797152"/>
            <a:ext cx="900100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fr-FR" b="1" dirty="0" smtClean="0"/>
              <a:t>Avec mon portable ...</a:t>
            </a:r>
            <a:endParaRPr lang="fr-FR" b="1" dirty="0"/>
          </a:p>
        </p:txBody>
      </p:sp>
      <p:pic>
        <p:nvPicPr>
          <p:cNvPr id="4" name="Picture 4" descr="http://t1.gstatic.com/images?q=tbn:ANd9GcRF8_VX_qvxAAGLJMJeftSoXoG56ZJzr2DEbKKPehnQex-I8es&amp;t=1&amp;usg=__rQ7-uquXJCpfdwEEdTMJCphLqBs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1"/>
            <a:ext cx="4896544" cy="38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Passé </a:t>
            </a:r>
            <a:r>
              <a:rPr lang="en-GB" b="1" dirty="0" err="1" smtClean="0"/>
              <a:t>Composé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télécharger – j’ai téléchargé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envoyer – j’ai envoyé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parler – j’ai parlé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écouter – j’ai écouté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jouer – j’ai joué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surfer – j’ai surfé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prendre – j’ai pris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faire – j’ai fait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Passé </a:t>
            </a:r>
            <a:r>
              <a:rPr lang="en-GB" b="1" dirty="0" err="1" smtClean="0"/>
              <a:t>composé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/>
              <a:t>Hier</a:t>
            </a:r>
            <a:r>
              <a:rPr lang="en-GB" b="1" dirty="0" smtClean="0"/>
              <a:t>, </a:t>
            </a:r>
            <a:r>
              <a:rPr lang="en-GB" b="1" dirty="0" err="1" smtClean="0"/>
              <a:t>j’ai</a:t>
            </a:r>
            <a:r>
              <a:rPr lang="en-GB" b="1" dirty="0" smtClean="0"/>
              <a:t> </a:t>
            </a:r>
            <a:r>
              <a:rPr lang="en-GB" b="1" smtClean="0"/>
              <a:t>téléchargé</a:t>
            </a:r>
            <a:r>
              <a:rPr lang="en-GB" b="1" dirty="0" smtClean="0"/>
              <a:t> de la </a:t>
            </a:r>
            <a:r>
              <a:rPr lang="en-GB" b="1" dirty="0" err="1" smtClean="0"/>
              <a:t>musique</a:t>
            </a:r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fr-FR" b="1" dirty="0" smtClean="0"/>
              <a:t>Hier, j’ai envoyé des </a:t>
            </a:r>
            <a:r>
              <a:rPr lang="fr-FR" b="1" dirty="0" err="1" smtClean="0"/>
              <a:t>textos</a:t>
            </a:r>
            <a:r>
              <a:rPr lang="fr-FR" b="1" dirty="0" smtClean="0"/>
              <a:t>   </a:t>
            </a:r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r>
              <a:rPr lang="en-GB" b="1" dirty="0" err="1" smtClean="0"/>
              <a:t>Hier</a:t>
            </a:r>
            <a:r>
              <a:rPr lang="en-GB" b="1" dirty="0" smtClean="0"/>
              <a:t>, </a:t>
            </a:r>
            <a:r>
              <a:rPr lang="en-GB" b="1" dirty="0" err="1" smtClean="0"/>
              <a:t>j’ai</a:t>
            </a:r>
            <a:r>
              <a:rPr lang="en-GB" b="1" dirty="0" smtClean="0"/>
              <a:t> </a:t>
            </a:r>
            <a:r>
              <a:rPr lang="fr-FR" b="1" dirty="0" smtClean="0"/>
              <a:t>parl</a:t>
            </a:r>
            <a:r>
              <a:rPr lang="fr-FR" b="1" dirty="0"/>
              <a:t>é</a:t>
            </a:r>
            <a:r>
              <a:rPr lang="fr-FR" b="1" dirty="0" smtClean="0"/>
              <a:t> avec des amis</a:t>
            </a:r>
          </a:p>
          <a:p>
            <a:pPr>
              <a:buNone/>
            </a:pPr>
            <a:endParaRPr lang="fr-FR" b="1" dirty="0" smtClean="0"/>
          </a:p>
          <a:p>
            <a:endParaRPr lang="fr-FR" b="1" dirty="0"/>
          </a:p>
        </p:txBody>
      </p:sp>
      <p:pic>
        <p:nvPicPr>
          <p:cNvPr id="1026" name="Picture 2" descr="C:\Users\Holly\AppData\Local\Microsoft\Windows\Temporary Internet Files\Content.IE5\6CD7GWJ6\MC90043385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196752"/>
            <a:ext cx="1368152" cy="136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9" descr="10-12 years,cell phones,children,conversations,diversity,ethnic diversity,females,friends,friendships,fun,girls,iCLIPART,kids,laughing,people,phones,Photographs,preteens,smiling,talking,telephones"/>
          <p:cNvPicPr>
            <a:picLocks noChangeAspect="1" noChangeArrowheads="1"/>
          </p:cNvPicPr>
          <p:nvPr/>
        </p:nvPicPr>
        <p:blipFill>
          <a:blip r:embed="rId3" cstate="print"/>
          <a:srcRect l="11630" t="21426" r="28665" b="29716"/>
          <a:stretch>
            <a:fillRect/>
          </a:stretch>
        </p:blipFill>
        <p:spPr bwMode="auto">
          <a:xfrm>
            <a:off x="6012160" y="4941168"/>
            <a:ext cx="1368152" cy="136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text messag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924944"/>
            <a:ext cx="1152128" cy="1687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Passé </a:t>
            </a:r>
            <a:r>
              <a:rPr lang="en-GB" b="1" dirty="0" err="1" smtClean="0"/>
              <a:t>composé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 smtClean="0"/>
              <a:t>Hier</a:t>
            </a:r>
            <a:r>
              <a:rPr lang="en-GB" b="1" dirty="0" smtClean="0"/>
              <a:t>, </a:t>
            </a:r>
            <a:r>
              <a:rPr lang="en-GB" b="1" dirty="0" err="1" smtClean="0"/>
              <a:t>j’ai</a:t>
            </a:r>
            <a:r>
              <a:rPr lang="en-GB" b="1" dirty="0" smtClean="0"/>
              <a:t> </a:t>
            </a:r>
            <a:r>
              <a:rPr lang="fr-FR" b="1" dirty="0" smtClean="0"/>
              <a:t>écouté</a:t>
            </a:r>
            <a:r>
              <a:rPr lang="en-GB" b="1" dirty="0" smtClean="0"/>
              <a:t> de la </a:t>
            </a:r>
            <a:r>
              <a:rPr lang="en-GB" b="1" dirty="0" err="1" smtClean="0"/>
              <a:t>musique</a:t>
            </a:r>
            <a:r>
              <a:rPr lang="en-GB" b="1" dirty="0" smtClean="0"/>
              <a:t> 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r>
              <a:rPr lang="fr-FR" b="1" dirty="0" smtClean="0"/>
              <a:t>Hier, j’ai joué des jeux    </a:t>
            </a: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r>
              <a:rPr lang="en-GB" b="1" dirty="0" err="1" smtClean="0"/>
              <a:t>Hier</a:t>
            </a:r>
            <a:r>
              <a:rPr lang="en-GB" b="1" dirty="0" smtClean="0"/>
              <a:t>, </a:t>
            </a:r>
            <a:r>
              <a:rPr lang="en-GB" b="1" dirty="0" err="1" smtClean="0"/>
              <a:t>j’ai</a:t>
            </a:r>
            <a:r>
              <a:rPr lang="en-GB" b="1" dirty="0" smtClean="0"/>
              <a:t> </a:t>
            </a:r>
            <a:r>
              <a:rPr lang="fr-FR" b="1" dirty="0" smtClean="0"/>
              <a:t>surfé l’internet </a:t>
            </a:r>
          </a:p>
          <a:p>
            <a:endParaRPr lang="en-GB" dirty="0"/>
          </a:p>
        </p:txBody>
      </p:sp>
      <p:pic>
        <p:nvPicPr>
          <p:cNvPr id="2050" name="Picture 2" descr="C:\Users\Holly\AppData\Local\Microsoft\Windows\Temporary Internet Files\Content.IE5\7PO81XF6\MC900446384[1].wmf"/>
          <p:cNvPicPr>
            <a:picLocks noChangeAspect="1" noChangeArrowheads="1"/>
          </p:cNvPicPr>
          <p:nvPr/>
        </p:nvPicPr>
        <p:blipFill>
          <a:blip r:embed="rId2" cstate="print"/>
          <a:srcRect b="12598"/>
          <a:stretch>
            <a:fillRect/>
          </a:stretch>
        </p:blipFill>
        <p:spPr bwMode="auto">
          <a:xfrm>
            <a:off x="6516216" y="908720"/>
            <a:ext cx="1451153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http://www.tourism.vic.gov.au/piecesofvictoria/april_2008/i/Game%20On%20-%20Mario_chr-05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9216"/>
            <a:ext cx="1440160" cy="1827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View Details"/>
          <p:cNvPicPr>
            <a:picLocks noChangeAspect="1" noChangeArrowheads="1"/>
          </p:cNvPicPr>
          <p:nvPr/>
        </p:nvPicPr>
        <p:blipFill>
          <a:blip r:embed="rId4" cstate="print"/>
          <a:srcRect t="13688" b="14437"/>
          <a:stretch>
            <a:fillRect/>
          </a:stretch>
        </p:blipFill>
        <p:spPr bwMode="auto">
          <a:xfrm>
            <a:off x="6084168" y="4869160"/>
            <a:ext cx="1872206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Passé </a:t>
            </a:r>
            <a:r>
              <a:rPr lang="en-GB" b="1" dirty="0" err="1" smtClean="0"/>
              <a:t>composé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Hier, j’ai pris des photos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Hier, j’ai fait des appels</a:t>
            </a:r>
          </a:p>
          <a:p>
            <a:pPr>
              <a:buNone/>
            </a:pPr>
            <a:r>
              <a:rPr lang="fr-FR" b="1" dirty="0" smtClean="0"/>
              <a:t>    </a:t>
            </a:r>
            <a:endParaRPr lang="fr-FR" b="1" dirty="0"/>
          </a:p>
        </p:txBody>
      </p:sp>
      <p:pic>
        <p:nvPicPr>
          <p:cNvPr id="3076" name="Picture 4" descr="C:\Users\Holly\AppData\Local\Microsoft\Windows\Temporary Internet Files\Content.IE5\QI4Q41N2\MC90043381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16832"/>
            <a:ext cx="1142857" cy="1142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 descr="boys,Cell phones,Communications,persons,phones,telecommunications,telephones"/>
          <p:cNvPicPr>
            <a:picLocks noChangeAspect="1" noChangeArrowheads="1"/>
          </p:cNvPicPr>
          <p:nvPr/>
        </p:nvPicPr>
        <p:blipFill>
          <a:blip r:embed="rId3" cstate="print"/>
          <a:srcRect l="14706" r="11765"/>
          <a:stretch>
            <a:fillRect/>
          </a:stretch>
        </p:blipFill>
        <p:spPr bwMode="auto">
          <a:xfrm>
            <a:off x="5220072" y="3717032"/>
            <a:ext cx="1800200" cy="2448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008063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042988" y="5732463"/>
            <a:ext cx="7561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>
                <a:latin typeface="Comic Sans MS" pitchFamily="66" charset="0"/>
              </a:rPr>
              <a:t>…on peut télécharger de la musique.</a:t>
            </a:r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31FC5E-1804-4CEC-8DD7-7EF74B0BAED5}" type="slidenum">
              <a:rPr lang="en-GB"/>
              <a:pPr/>
              <a:t>6</a:t>
            </a:fld>
            <a:endParaRPr lang="en-GB"/>
          </a:p>
        </p:txBody>
      </p:sp>
      <p:grpSp>
        <p:nvGrpSpPr>
          <p:cNvPr id="8197" name="Group 7"/>
          <p:cNvGrpSpPr>
            <a:grpSpLocks/>
          </p:cNvGrpSpPr>
          <p:nvPr/>
        </p:nvGrpSpPr>
        <p:grpSpPr bwMode="auto">
          <a:xfrm>
            <a:off x="2195513" y="1341438"/>
            <a:ext cx="4537075" cy="4535487"/>
            <a:chOff x="2195736" y="1340768"/>
            <a:chExt cx="4537075" cy="4535487"/>
          </a:xfrm>
        </p:grpSpPr>
        <p:pic>
          <p:nvPicPr>
            <p:cNvPr id="8198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6" y="134076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2" descr="View Detail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1844824"/>
              <a:ext cx="1800198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GB" b="1" dirty="0" smtClean="0"/>
              <a:t>Un </a:t>
            </a:r>
            <a:r>
              <a:rPr lang="en-GB" b="1" dirty="0" err="1" smtClean="0"/>
              <a:t>Sondage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/>
          <a:lstStyle/>
          <a:p>
            <a:r>
              <a:rPr lang="en-GB" dirty="0" err="1" smtClean="0"/>
              <a:t>Qu’est-ce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tu</a:t>
            </a:r>
            <a:r>
              <a:rPr lang="en-GB" dirty="0" smtClean="0"/>
              <a:t> as fait avec ton portable </a:t>
            </a:r>
            <a:r>
              <a:rPr lang="en-GB" dirty="0" err="1" smtClean="0"/>
              <a:t>hier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J’ai</a:t>
            </a:r>
            <a:r>
              <a:rPr lang="en-GB" dirty="0" smtClean="0"/>
              <a:t> ........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11760" y="1772819"/>
          <a:ext cx="5904656" cy="4810861"/>
        </p:xfrm>
        <a:graphic>
          <a:graphicData uri="http://schemas.openxmlformats.org/drawingml/2006/table">
            <a:tbl>
              <a:tblPr/>
              <a:tblGrid>
                <a:gridCol w="3381521"/>
                <a:gridCol w="2523135"/>
              </a:tblGrid>
              <a:tr h="1059981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noProof="0" dirty="0" smtClean="0">
                          <a:solidFill>
                            <a:srgbClr val="00B050"/>
                          </a:solidFill>
                          <a:latin typeface="Calibri"/>
                        </a:rPr>
                        <a:t>Téléchargé de la musique</a:t>
                      </a:r>
                      <a:endParaRPr lang="fr-FR" sz="2800" b="1" i="0" u="none" strike="noStrike" noProof="0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IIII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noProof="0" dirty="0" smtClean="0">
                          <a:solidFill>
                            <a:srgbClr val="00B050"/>
                          </a:solidFill>
                          <a:latin typeface="Calibri"/>
                        </a:rPr>
                        <a:t>Envoyé des </a:t>
                      </a:r>
                      <a:r>
                        <a:rPr lang="fr-FR" sz="2800" b="1" i="0" u="none" strike="noStrike" noProof="0" dirty="0" err="1" smtClean="0">
                          <a:solidFill>
                            <a:srgbClr val="00B050"/>
                          </a:solidFill>
                          <a:latin typeface="Calibri"/>
                        </a:rPr>
                        <a:t>textos</a:t>
                      </a:r>
                      <a:endParaRPr lang="fr-FR" sz="2800" b="1" i="0" u="none" strike="noStrike" noProof="0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noProof="0" dirty="0" smtClean="0">
                          <a:solidFill>
                            <a:srgbClr val="00B050"/>
                          </a:solidFill>
                          <a:latin typeface="Calibri"/>
                        </a:rPr>
                        <a:t>Parlé avec des amis</a:t>
                      </a:r>
                      <a:endParaRPr lang="fr-FR" sz="2800" b="1" i="0" u="none" strike="noStrike" noProof="0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noProof="0" dirty="0" smtClean="0">
                          <a:solidFill>
                            <a:srgbClr val="00B050"/>
                          </a:solidFill>
                          <a:latin typeface="Calibri"/>
                        </a:rPr>
                        <a:t>Ecouté de la musique</a:t>
                      </a:r>
                      <a:endParaRPr lang="fr-FR" sz="2800" b="1" i="0" u="none" strike="noStrike" noProof="0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noProof="0" dirty="0" smtClean="0">
                          <a:solidFill>
                            <a:srgbClr val="00B050"/>
                          </a:solidFill>
                          <a:latin typeface="Calibri"/>
                        </a:rPr>
                        <a:t>Joué des jeux</a:t>
                      </a:r>
                      <a:endParaRPr lang="fr-FR" sz="2800" b="1" i="0" u="none" strike="noStrike" noProof="0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noProof="0" dirty="0" smtClean="0">
                          <a:solidFill>
                            <a:srgbClr val="00B050"/>
                          </a:solidFill>
                          <a:latin typeface="Calibri"/>
                        </a:rPr>
                        <a:t>Eu accès à l'internet</a:t>
                      </a:r>
                      <a:endParaRPr lang="fr-FR" sz="2800" b="1" i="0" u="none" strike="noStrike" noProof="0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Pris des photos</a:t>
                      </a:r>
                      <a:endParaRPr lang="fr-FR" sz="2800" b="1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Fait des appels</a:t>
                      </a:r>
                      <a:endParaRPr lang="fr-FR" sz="2800" b="1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5868144" y="2492896"/>
            <a:ext cx="432048" cy="288032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83568" y="476672"/>
          <a:ext cx="777686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resultats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dirty="0" smtClean="0"/>
              <a:t>Quelle est la réponse la plus populaire?</a:t>
            </a:r>
            <a:endParaRPr lang="en-GB" dirty="0" smtClean="0"/>
          </a:p>
          <a:p>
            <a:r>
              <a:rPr lang="fr-FR" b="1" i="1" dirty="0" smtClean="0"/>
              <a:t>Quelle est la réponse la moins populaire?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Le </a:t>
            </a:r>
            <a:r>
              <a:rPr lang="en-GB" b="1" dirty="0" err="1" smtClean="0">
                <a:solidFill>
                  <a:srgbClr val="FFC000"/>
                </a:solidFill>
              </a:rPr>
              <a:t>futur</a:t>
            </a:r>
            <a:r>
              <a:rPr lang="en-GB" b="1" dirty="0" smtClean="0">
                <a:solidFill>
                  <a:srgbClr val="FFC000"/>
                </a:solidFill>
              </a:rPr>
              <a:t> = future tense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5915000" cy="4853135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télécharger – </a:t>
            </a:r>
            <a:r>
              <a:rPr lang="fr-FR" sz="2800" b="1" dirty="0" smtClean="0">
                <a:solidFill>
                  <a:srgbClr val="FFC000"/>
                </a:solidFill>
              </a:rPr>
              <a:t>je vais télécharger</a:t>
            </a:r>
            <a:endParaRPr lang="en-GB" sz="2800" b="1" dirty="0" smtClean="0"/>
          </a:p>
          <a:p>
            <a:r>
              <a:rPr lang="fr-FR" sz="2800" b="1" dirty="0" smtClean="0"/>
              <a:t>envoyer – </a:t>
            </a:r>
            <a:r>
              <a:rPr lang="fr-FR" sz="2800" b="1" dirty="0" smtClean="0">
                <a:solidFill>
                  <a:srgbClr val="FFC000"/>
                </a:solidFill>
              </a:rPr>
              <a:t>je vais envoyer</a:t>
            </a:r>
            <a:endParaRPr lang="fr-FR" sz="2800" b="1" dirty="0" smtClean="0"/>
          </a:p>
          <a:p>
            <a:r>
              <a:rPr lang="fr-FR" sz="2800" b="1" dirty="0" smtClean="0"/>
              <a:t>parler – </a:t>
            </a:r>
            <a:r>
              <a:rPr lang="fr-FR" sz="2800" b="1" dirty="0" smtClean="0">
                <a:solidFill>
                  <a:srgbClr val="FFC000"/>
                </a:solidFill>
              </a:rPr>
              <a:t>je </a:t>
            </a:r>
            <a:r>
              <a:rPr lang="fr-FR" sz="2800" b="1" dirty="0">
                <a:solidFill>
                  <a:srgbClr val="FFC000"/>
                </a:solidFill>
              </a:rPr>
              <a:t>vais </a:t>
            </a:r>
            <a:r>
              <a:rPr lang="fr-FR" sz="2800" b="1" dirty="0" smtClean="0">
                <a:solidFill>
                  <a:srgbClr val="FFC000"/>
                </a:solidFill>
              </a:rPr>
              <a:t>parler</a:t>
            </a:r>
          </a:p>
          <a:p>
            <a:r>
              <a:rPr lang="fr-FR" sz="2800" b="1" dirty="0" smtClean="0"/>
              <a:t>écouter – </a:t>
            </a:r>
            <a:r>
              <a:rPr lang="fr-FR" sz="2800" b="1" dirty="0" smtClean="0">
                <a:solidFill>
                  <a:srgbClr val="FFC000"/>
                </a:solidFill>
              </a:rPr>
              <a:t>je </a:t>
            </a:r>
            <a:r>
              <a:rPr lang="fr-FR" sz="2800" b="1" dirty="0">
                <a:solidFill>
                  <a:srgbClr val="FFC000"/>
                </a:solidFill>
              </a:rPr>
              <a:t>vais </a:t>
            </a:r>
            <a:r>
              <a:rPr lang="fr-FR" sz="2800" b="1" dirty="0" smtClean="0">
                <a:solidFill>
                  <a:srgbClr val="FFC000"/>
                </a:solidFill>
              </a:rPr>
              <a:t>écouter</a:t>
            </a:r>
          </a:p>
          <a:p>
            <a:r>
              <a:rPr lang="fr-FR" sz="2800" b="1" dirty="0" smtClean="0"/>
              <a:t>jouer – </a:t>
            </a:r>
            <a:r>
              <a:rPr lang="fr-FR" sz="2800" b="1" dirty="0" smtClean="0">
                <a:solidFill>
                  <a:srgbClr val="FFC000"/>
                </a:solidFill>
              </a:rPr>
              <a:t>je </a:t>
            </a:r>
            <a:r>
              <a:rPr lang="fr-FR" sz="2800" b="1" dirty="0">
                <a:solidFill>
                  <a:srgbClr val="FFC000"/>
                </a:solidFill>
              </a:rPr>
              <a:t>vais </a:t>
            </a:r>
            <a:r>
              <a:rPr lang="fr-FR" sz="2800" b="1" dirty="0" smtClean="0">
                <a:solidFill>
                  <a:srgbClr val="FFC000"/>
                </a:solidFill>
              </a:rPr>
              <a:t>jouer</a:t>
            </a:r>
            <a:endParaRPr lang="fr-FR" sz="2800" b="1" dirty="0" smtClean="0"/>
          </a:p>
          <a:p>
            <a:r>
              <a:rPr lang="fr-FR" sz="2800" b="1" dirty="0" smtClean="0"/>
              <a:t>surfer – </a:t>
            </a:r>
            <a:r>
              <a:rPr lang="fr-FR" sz="2800" b="1" dirty="0" smtClean="0">
                <a:solidFill>
                  <a:srgbClr val="FFC000"/>
                </a:solidFill>
              </a:rPr>
              <a:t>je </a:t>
            </a:r>
            <a:r>
              <a:rPr lang="fr-FR" sz="2800" b="1" dirty="0">
                <a:solidFill>
                  <a:srgbClr val="FFC000"/>
                </a:solidFill>
              </a:rPr>
              <a:t>vais </a:t>
            </a:r>
            <a:r>
              <a:rPr lang="fr-FR" sz="2800" b="1" dirty="0" smtClean="0">
                <a:solidFill>
                  <a:srgbClr val="FFC000"/>
                </a:solidFill>
              </a:rPr>
              <a:t>surfer</a:t>
            </a:r>
          </a:p>
          <a:p>
            <a:r>
              <a:rPr lang="fr-FR" sz="2800" b="1" dirty="0" smtClean="0"/>
              <a:t>prendre – </a:t>
            </a:r>
            <a:r>
              <a:rPr lang="fr-FR" sz="2800" b="1" dirty="0" smtClean="0">
                <a:solidFill>
                  <a:srgbClr val="FFC000"/>
                </a:solidFill>
              </a:rPr>
              <a:t>je vais prendre</a:t>
            </a:r>
          </a:p>
          <a:p>
            <a:r>
              <a:rPr lang="fr-FR" sz="2800" b="1" dirty="0" smtClean="0"/>
              <a:t>faire – </a:t>
            </a:r>
            <a:r>
              <a:rPr lang="fr-FR" sz="2800" b="1" dirty="0" smtClean="0">
                <a:solidFill>
                  <a:srgbClr val="FFC000"/>
                </a:solidFill>
              </a:rPr>
              <a:t>je </a:t>
            </a:r>
            <a:r>
              <a:rPr lang="fr-FR" sz="2800" b="1" dirty="0">
                <a:solidFill>
                  <a:srgbClr val="FFC000"/>
                </a:solidFill>
              </a:rPr>
              <a:t>vais </a:t>
            </a:r>
            <a:r>
              <a:rPr lang="fr-FR" sz="2800" b="1" dirty="0" smtClean="0">
                <a:solidFill>
                  <a:srgbClr val="FFC000"/>
                </a:solidFill>
              </a:rPr>
              <a:t>faire</a:t>
            </a:r>
            <a:endParaRPr lang="fr-FR" sz="2800" b="1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04" y="1196752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ea typeface="+mj-ea"/>
                <a:cs typeface="+mj-cs"/>
              </a:rPr>
              <a:t>= I </a:t>
            </a:r>
            <a:r>
              <a:rPr lang="fr-FR" sz="2000" b="1" dirty="0" err="1" smtClean="0">
                <a:ea typeface="+mj-ea"/>
                <a:cs typeface="+mj-cs"/>
              </a:rPr>
              <a:t>am</a:t>
            </a:r>
            <a:r>
              <a:rPr lang="fr-FR" sz="2000" b="1" dirty="0" smtClean="0">
                <a:ea typeface="+mj-ea"/>
                <a:cs typeface="+mj-cs"/>
              </a:rPr>
              <a:t> </a:t>
            </a:r>
            <a:r>
              <a:rPr lang="fr-FR" sz="2000" b="1" dirty="0" err="1" smtClean="0">
                <a:ea typeface="+mj-ea"/>
                <a:cs typeface="+mj-cs"/>
              </a:rPr>
              <a:t>going</a:t>
            </a:r>
            <a:r>
              <a:rPr lang="fr-FR" sz="2000" b="1" dirty="0" smtClean="0">
                <a:ea typeface="+mj-ea"/>
                <a:cs typeface="+mj-cs"/>
              </a:rPr>
              <a:t> to </a:t>
            </a:r>
            <a:r>
              <a:rPr lang="fr-FR" sz="2000" b="1" dirty="0" err="1" smtClean="0">
                <a:ea typeface="+mj-ea"/>
                <a:cs typeface="+mj-cs"/>
              </a:rPr>
              <a:t>download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4496059" y="1772816"/>
            <a:ext cx="2740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= I </a:t>
            </a:r>
            <a:r>
              <a:rPr lang="fr-FR" sz="2400" b="1" dirty="0" err="1" smtClean="0"/>
              <a:t>am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going</a:t>
            </a:r>
            <a:r>
              <a:rPr lang="fr-FR" sz="2400" b="1" dirty="0" smtClean="0"/>
              <a:t> to </a:t>
            </a:r>
            <a:r>
              <a:rPr lang="fr-FR" sz="2400" b="1" dirty="0" err="1" smtClean="0"/>
              <a:t>send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3851920" y="2276872"/>
            <a:ext cx="2679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= I </a:t>
            </a:r>
            <a:r>
              <a:rPr lang="fr-FR" sz="2400" b="1" dirty="0" err="1" smtClean="0"/>
              <a:t>am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going</a:t>
            </a:r>
            <a:r>
              <a:rPr lang="fr-FR" sz="2400" b="1" dirty="0" smtClean="0"/>
              <a:t> to talk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4341401" y="2780928"/>
            <a:ext cx="2894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= I </a:t>
            </a:r>
            <a:r>
              <a:rPr lang="fr-FR" sz="2400" b="1" dirty="0" err="1" smtClean="0"/>
              <a:t>am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going</a:t>
            </a:r>
            <a:r>
              <a:rPr lang="fr-FR" sz="2400" b="1" dirty="0" smtClean="0"/>
              <a:t> to </a:t>
            </a:r>
            <a:r>
              <a:rPr lang="fr-FR" sz="2400" b="1" dirty="0" err="1" smtClean="0"/>
              <a:t>listen</a:t>
            </a:r>
            <a:r>
              <a:rPr lang="fr-FR" sz="2400" b="1" dirty="0" smtClean="0"/>
              <a:t> 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3635896" y="3284984"/>
            <a:ext cx="273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= I </a:t>
            </a:r>
            <a:r>
              <a:rPr lang="fr-FR" sz="2400" b="1" dirty="0" err="1" smtClean="0"/>
              <a:t>am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going</a:t>
            </a:r>
            <a:r>
              <a:rPr lang="fr-FR" sz="2400" b="1" dirty="0" smtClean="0"/>
              <a:t> to </a:t>
            </a:r>
            <a:r>
              <a:rPr lang="fr-FR" sz="2400" b="1" dirty="0" err="1" smtClean="0"/>
              <a:t>play</a:t>
            </a:r>
            <a:r>
              <a:rPr lang="fr-FR" sz="2400" b="1" dirty="0" smtClean="0"/>
              <a:t> 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3851920" y="3789040"/>
            <a:ext cx="2695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= I </a:t>
            </a:r>
            <a:r>
              <a:rPr lang="fr-FR" sz="2400" b="1" dirty="0" err="1" smtClean="0"/>
              <a:t>am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going</a:t>
            </a:r>
            <a:r>
              <a:rPr lang="fr-FR" sz="2400" b="1" dirty="0" smtClean="0"/>
              <a:t> to surf</a:t>
            </a:r>
            <a:endParaRPr lang="en-GB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468935" y="4335487"/>
            <a:ext cx="2682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= I </a:t>
            </a:r>
            <a:r>
              <a:rPr lang="fr-FR" sz="2400" b="1" dirty="0" err="1" smtClean="0"/>
              <a:t>am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going</a:t>
            </a:r>
            <a:r>
              <a:rPr lang="fr-FR" sz="2400" b="1" dirty="0" smtClean="0"/>
              <a:t> to </a:t>
            </a:r>
            <a:r>
              <a:rPr lang="fr-FR" sz="2400" b="1" dirty="0" err="1" smtClean="0"/>
              <a:t>take</a:t>
            </a:r>
            <a:endParaRPr lang="en-GB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3460823" y="4839543"/>
            <a:ext cx="2828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= I </a:t>
            </a:r>
            <a:r>
              <a:rPr lang="fr-FR" sz="2400" b="1" dirty="0" err="1" smtClean="0"/>
              <a:t>am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going</a:t>
            </a:r>
            <a:r>
              <a:rPr lang="fr-FR" sz="2400" b="1" dirty="0" smtClean="0"/>
              <a:t> to </a:t>
            </a:r>
            <a:r>
              <a:rPr lang="fr-FR" sz="2400" b="1" dirty="0" err="1" smtClean="0"/>
              <a:t>make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729271"/>
            <a:ext cx="9144000" cy="51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SimSun" pitchFamily="2" charset="-122"/>
                <a:cs typeface="Times New Roman" pitchFamily="18" charset="0"/>
              </a:rPr>
              <a:t>Writing Assessment: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SimSun" pitchFamily="2" charset="-122"/>
                <a:cs typeface="Times New Roman" pitchFamily="18" charset="0"/>
              </a:rPr>
              <a:t>Mon portable</a:t>
            </a:r>
            <a:endParaRPr kumimoji="0" lang="en-GB" altLang="zh-CN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SimSun" pitchFamily="2" charset="-122"/>
                <a:cs typeface="Times New Roman" pitchFamily="18" charset="0"/>
              </a:rPr>
              <a:t>You are going to design a</a:t>
            </a:r>
            <a:r>
              <a:rPr kumimoji="0" lang="en-GB" altLang="zh-CN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SimSun" pitchFamily="2" charset="-122"/>
                <a:cs typeface="Times New Roman" pitchFamily="18" charset="0"/>
              </a:rPr>
              <a:t> visual</a:t>
            </a:r>
            <a:r>
              <a:rPr kumimoji="0" lang="en-GB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SimSun" pitchFamily="2" charset="-122"/>
                <a:cs typeface="Times New Roman" pitchFamily="18" charset="0"/>
              </a:rPr>
              <a:t> ad</a:t>
            </a:r>
            <a:r>
              <a:rPr kumimoji="0" lang="en-GB" altLang="zh-CN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GB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SimSun" pitchFamily="2" charset="-122"/>
                <a:cs typeface="Times New Roman" pitchFamily="18" charset="0"/>
              </a:rPr>
              <a:t>for a mobile phone.</a:t>
            </a:r>
            <a:endParaRPr kumimoji="0" lang="en-GB" altLang="zh-CN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zh-CN" sz="11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SimSun" pitchFamily="2" charset="-122"/>
                <a:cs typeface="Times New Roman" pitchFamily="18" charset="0"/>
              </a:rPr>
              <a:t>You could include:</a:t>
            </a:r>
            <a:endParaRPr kumimoji="0" lang="en-GB" altLang="zh-CN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SimSun" pitchFamily="2" charset="-122"/>
                <a:cs typeface="Times New Roman" pitchFamily="18" charset="0"/>
              </a:rPr>
              <a:t>A brief description of the phone</a:t>
            </a:r>
            <a:endParaRPr kumimoji="0" lang="en-GB" altLang="zh-CN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SimSun" pitchFamily="2" charset="-122"/>
                <a:cs typeface="Times New Roman" pitchFamily="18" charset="0"/>
              </a:rPr>
              <a:t>What the phone can do</a:t>
            </a:r>
            <a:endParaRPr kumimoji="0" lang="en-GB" altLang="zh-CN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SimSun" pitchFamily="2" charset="-122"/>
                <a:cs typeface="Times New Roman" pitchFamily="18" charset="0"/>
              </a:rPr>
              <a:t>What you can do on the phone</a:t>
            </a:r>
            <a:endParaRPr kumimoji="0" lang="en-GB" altLang="zh-CN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SimSun" pitchFamily="2" charset="-122"/>
                <a:cs typeface="Times New Roman" pitchFamily="18" charset="0"/>
              </a:rPr>
              <a:t>Why it</a:t>
            </a:r>
            <a:r>
              <a:rPr kumimoji="0" lang="en-GB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Times New Roman" pitchFamily="18" charset="0"/>
              </a:rPr>
              <a:t>’</a:t>
            </a:r>
            <a:r>
              <a:rPr kumimoji="0" lang="en-GB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SimSun" pitchFamily="2" charset="-122"/>
                <a:cs typeface="Times New Roman" pitchFamily="18" charset="0"/>
              </a:rPr>
              <a:t>s the best phone ever</a:t>
            </a:r>
            <a:endParaRPr kumimoji="0" lang="en-GB" altLang="zh-CN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SimSun" pitchFamily="2" charset="-122"/>
                <a:cs typeface="Times New Roman" pitchFamily="18" charset="0"/>
              </a:rPr>
              <a:t>What you personally think of it</a:t>
            </a:r>
            <a:endParaRPr kumimoji="0" lang="en-GB" altLang="zh-CN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SimSun" pitchFamily="2" charset="-122"/>
                <a:cs typeface="Times New Roman" pitchFamily="18" charset="0"/>
              </a:rPr>
              <a:t>Homework:</a:t>
            </a:r>
            <a:r>
              <a:rPr kumimoji="0" lang="en-GB" altLang="zh-CN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n-GB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zh-CN" sz="2400" b="1" dirty="0" smtClean="0">
                <a:solidFill>
                  <a:srgbClr val="FF0000"/>
                </a:solidFill>
                <a:latin typeface="Century Gothic" pitchFamily="34" charset="0"/>
                <a:ea typeface="SimSun" pitchFamily="2" charset="-122"/>
                <a:cs typeface="Times New Roman" pitchFamily="18" charset="0"/>
              </a:rPr>
              <a:t>	</a:t>
            </a:r>
            <a:r>
              <a:rPr kumimoji="0" lang="en-GB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SimSun" pitchFamily="2" charset="-122"/>
                <a:cs typeface="Times New Roman" pitchFamily="18" charset="0"/>
              </a:rPr>
              <a:t>do the same but for your computer (“</a:t>
            </a:r>
            <a:r>
              <a:rPr kumimoji="0" lang="en-GB" altLang="zh-CN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SimSun" pitchFamily="2" charset="-122"/>
                <a:cs typeface="Times New Roman" pitchFamily="18" charset="0"/>
              </a:rPr>
              <a:t>mon</a:t>
            </a:r>
            <a:r>
              <a:rPr kumimoji="0" lang="en-GB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GB" altLang="zh-CN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SimSun" pitchFamily="2" charset="-122"/>
                <a:cs typeface="Times New Roman" pitchFamily="18" charset="0"/>
              </a:rPr>
              <a:t>ordinateur</a:t>
            </a:r>
            <a:r>
              <a:rPr kumimoji="0" lang="en-GB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SimSun" pitchFamily="2" charset="-122"/>
                <a:cs typeface="Times New Roman" pitchFamily="18" charset="0"/>
              </a:rPr>
              <a:t>”)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zh-CN" sz="2400" b="1" dirty="0" smtClean="0">
                <a:solidFill>
                  <a:srgbClr val="FF0000"/>
                </a:solidFill>
                <a:latin typeface="Century Gothic" pitchFamily="34" charset="0"/>
                <a:ea typeface="SimSun" pitchFamily="2" charset="-122"/>
                <a:cs typeface="Times New Roman" pitchFamily="18" charset="0"/>
              </a:rPr>
              <a:t>	“my laptop” = “</a:t>
            </a:r>
            <a:r>
              <a:rPr lang="en-GB" altLang="zh-CN" sz="2400" b="1" dirty="0" err="1" smtClean="0">
                <a:solidFill>
                  <a:srgbClr val="FF0000"/>
                </a:solidFill>
                <a:latin typeface="Century Gothic" pitchFamily="34" charset="0"/>
                <a:ea typeface="SimSun" pitchFamily="2" charset="-122"/>
                <a:cs typeface="Times New Roman" pitchFamily="18" charset="0"/>
              </a:rPr>
              <a:t>mon</a:t>
            </a:r>
            <a:r>
              <a:rPr lang="en-GB" altLang="zh-CN" sz="2400" b="1" dirty="0" smtClean="0">
                <a:solidFill>
                  <a:srgbClr val="FF0000"/>
                </a:solidFill>
                <a:latin typeface="Century Gothic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GB" altLang="zh-CN" sz="2400" b="1" dirty="0" err="1" smtClean="0">
                <a:solidFill>
                  <a:srgbClr val="FF0000"/>
                </a:solidFill>
                <a:latin typeface="Century Gothic" pitchFamily="34" charset="0"/>
                <a:ea typeface="SimSun" pitchFamily="2" charset="-122"/>
                <a:cs typeface="Times New Roman" pitchFamily="18" charset="0"/>
              </a:rPr>
              <a:t>ordinateur</a:t>
            </a:r>
            <a:r>
              <a:rPr lang="en-GB" altLang="zh-CN" sz="2400" b="1" dirty="0" smtClean="0">
                <a:solidFill>
                  <a:srgbClr val="FF0000"/>
                </a:solidFill>
                <a:latin typeface="Century Gothic" pitchFamily="34" charset="0"/>
                <a:ea typeface="SimSun" pitchFamily="2" charset="-122"/>
                <a:cs typeface="Times New Roman" pitchFamily="18" charset="0"/>
              </a:rPr>
              <a:t> portable”</a:t>
            </a:r>
            <a:endParaRPr kumimoji="0" lang="en-GB" altLang="zh-CN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il_fi" descr="Description: http://www.realbollywood.com/news/up_images/mobile-phone3945.gi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96283"/>
            <a:ext cx="3575050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		</a:t>
            </a:r>
            <a:endParaRPr kumimoji="0" lang="en-GB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83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2400" cy="1008112"/>
          </a:xfrm>
        </p:spPr>
        <p:txBody>
          <a:bodyPr/>
          <a:lstStyle/>
          <a:p>
            <a:r>
              <a:rPr lang="fr-FR" b="1" smtClean="0"/>
              <a:t>Mon ordinateur portable </a:t>
            </a:r>
            <a:endParaRPr lang="fr-FR" b="1"/>
          </a:p>
        </p:txBody>
      </p:sp>
      <p:pic>
        <p:nvPicPr>
          <p:cNvPr id="17409" name="Picture 1" descr="C:\Documents and Settings\wilsonh\Local Settings\Temporary Internet Files\Content.IE5\4ZL6V4HC\MC90043256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068960"/>
            <a:ext cx="1828572" cy="1828572"/>
          </a:xfrm>
          <a:prstGeom prst="rect">
            <a:avLst/>
          </a:prstGeom>
          <a:noFill/>
        </p:spPr>
      </p:pic>
      <p:pic>
        <p:nvPicPr>
          <p:cNvPr id="5" name="Picture 2" descr="View Details"/>
          <p:cNvPicPr>
            <a:picLocks noChangeAspect="1" noChangeArrowheads="1"/>
          </p:cNvPicPr>
          <p:nvPr/>
        </p:nvPicPr>
        <p:blipFill>
          <a:blip r:embed="rId3" cstate="print"/>
          <a:srcRect t="13688" b="14437"/>
          <a:stretch>
            <a:fillRect/>
          </a:stretch>
        </p:blipFill>
        <p:spPr bwMode="auto">
          <a:xfrm>
            <a:off x="7380312" y="3212976"/>
            <a:ext cx="936104" cy="828093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 rot="10800000" flipV="1">
            <a:off x="7236296" y="4005063"/>
            <a:ext cx="1224136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latin typeface="Calibri" pitchFamily="34" charset="0"/>
                <a:cs typeface="Calibri" pitchFamily="34" charset="0"/>
              </a:rPr>
              <a:t>On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peut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surfer </a:t>
            </a:r>
            <a:r>
              <a:rPr lang="en-GB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sur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internet </a:t>
            </a:r>
            <a:endParaRPr lang="en-GB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Curved Connector 9"/>
          <p:cNvCxnSpPr/>
          <p:nvPr/>
        </p:nvCxnSpPr>
        <p:spPr>
          <a:xfrm rot="10800000">
            <a:off x="1979712" y="2636912"/>
            <a:ext cx="2016224" cy="792088"/>
          </a:xfrm>
          <a:prstGeom prst="curvedConnector3">
            <a:avLst>
              <a:gd name="adj1" fmla="val 3969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xt message.bmp"/>
          <p:cNvPicPr>
            <a:picLocks noChangeAspect="1"/>
          </p:cNvPicPr>
          <p:nvPr/>
        </p:nvPicPr>
        <p:blipFill>
          <a:blip r:embed="rId4" cstate="print"/>
          <a:srcRect l="19489" t="40737" r="16079" b="26673"/>
          <a:stretch>
            <a:fillRect/>
          </a:stretch>
        </p:blipFill>
        <p:spPr>
          <a:xfrm>
            <a:off x="7020272" y="5301208"/>
            <a:ext cx="936104" cy="72808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</p:spPr>
      </p:pic>
      <p:cxnSp>
        <p:nvCxnSpPr>
          <p:cNvPr id="12" name="Curved Connector 11"/>
          <p:cNvCxnSpPr/>
          <p:nvPr/>
        </p:nvCxnSpPr>
        <p:spPr>
          <a:xfrm>
            <a:off x="5076056" y="4509120"/>
            <a:ext cx="1728192" cy="11521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0800000" flipV="1">
            <a:off x="6012160" y="6021287"/>
            <a:ext cx="295232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b="0" dirty="0" smtClean="0">
                <a:latin typeface="Calibri" pitchFamily="34" charset="0"/>
                <a:cs typeface="Calibri" pitchFamily="34" charset="0"/>
              </a:rPr>
              <a:t>On</a:t>
            </a:r>
            <a:r>
              <a:rPr lang="fr-FR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peut envoyer un mail /un courrier électronique</a:t>
            </a:r>
            <a:endParaRPr lang="fr-FR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" descr="C:\Users\Holly\AppData\Local\Microsoft\Windows\Temporary Internet Files\Content.IE5\6CD7GWJ6\MC90043385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5085184"/>
            <a:ext cx="864096" cy="8640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2" descr="http://static-p4.fotolia.com/jpg/00/24/88/39/400_F_24883931_3tnNyhhMBUrMMNZxoft2sUPd1Y9IcDPV.jpg"/>
          <p:cNvPicPr>
            <a:picLocks noChangeAspect="1" noChangeArrowheads="1"/>
          </p:cNvPicPr>
          <p:nvPr/>
        </p:nvPicPr>
        <p:blipFill>
          <a:blip r:embed="rId6" cstate="print"/>
          <a:srcRect r="51301" b="52751"/>
          <a:stretch>
            <a:fillRect/>
          </a:stretch>
        </p:blipFill>
        <p:spPr bwMode="auto">
          <a:xfrm>
            <a:off x="467544" y="5092042"/>
            <a:ext cx="720080" cy="85723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 rot="10800000" flipV="1">
            <a:off x="395536" y="5949279"/>
            <a:ext cx="295232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Hier, j’ai  téléchargé de la musique avec i-tunes </a:t>
            </a:r>
            <a:endParaRPr lang="fr-FR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Curved Connector 17"/>
          <p:cNvCxnSpPr/>
          <p:nvPr/>
        </p:nvCxnSpPr>
        <p:spPr>
          <a:xfrm flipV="1">
            <a:off x="5364088" y="3862636"/>
            <a:ext cx="1944216" cy="4304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dontgetmestarted-lindasharp.typepad.com/photos/uncategorized/2008/01/21/dgms_chat_room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556792"/>
            <a:ext cx="1296144" cy="1395847"/>
          </a:xfrm>
          <a:prstGeom prst="rect">
            <a:avLst/>
          </a:prstGeom>
          <a:noFill/>
        </p:spPr>
      </p:pic>
      <p:pic>
        <p:nvPicPr>
          <p:cNvPr id="22" name="Picture 4" descr="C:\Documents and Settings\wilsonh\Local Settings\Temporary Internet Files\Content.IE5\MXJWLTRU\MC90015481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069166"/>
            <a:ext cx="648072" cy="69736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 rot="10800000" flipV="1">
            <a:off x="1979712" y="1772816"/>
            <a:ext cx="295232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 soir, je vais  parler  avec mes amis par </a:t>
            </a:r>
            <a:r>
              <a:rPr lang="fr-FR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skype</a:t>
            </a:r>
            <a:r>
              <a:rPr lang="fr-FR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fr-FR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 rot="10800000" flipV="1">
            <a:off x="2348136" y="4661520"/>
            <a:ext cx="1800200" cy="11521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4" descr="C:\Documents and Settings\wilsonh\Local Settings\Temporary Internet Files\Content.IE5\B6C1HNYG\MC900432616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3429000"/>
            <a:ext cx="864096" cy="864096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 rot="10800000" flipV="1">
            <a:off x="1043608" y="3429000"/>
            <a:ext cx="2088232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Mon ordinateur portable est le meilleur parce qu’il est nouveau et il est ultra léger </a:t>
            </a:r>
            <a:endParaRPr lang="fr-FR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4" name="Curved Connector 33"/>
          <p:cNvCxnSpPr/>
          <p:nvPr/>
        </p:nvCxnSpPr>
        <p:spPr>
          <a:xfrm rot="10800000" flipV="1">
            <a:off x="2987824" y="4365104"/>
            <a:ext cx="936104" cy="3600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84776" y="1196752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13" descr="http://www.facebooksmileys.com/wp-content/uploads/2010/04/sun_glasses_cool_smiley_clip_art_22897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1268760"/>
            <a:ext cx="720080" cy="716692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 rot="10800000" flipV="1">
            <a:off x="5364088" y="2060847"/>
            <a:ext cx="3528392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J’aime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mon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b="0" dirty="0" err="1" smtClean="0">
                <a:latin typeface="Calibri" pitchFamily="34" charset="0"/>
                <a:cs typeface="Calibri" pitchFamily="34" charset="0"/>
              </a:rPr>
              <a:t>ordinateur</a:t>
            </a:r>
            <a:r>
              <a:rPr lang="en-GB" sz="1800" b="0" dirty="0" smtClean="0">
                <a:latin typeface="Calibri" pitchFamily="34" charset="0"/>
                <a:cs typeface="Calibri" pitchFamily="34" charset="0"/>
              </a:rPr>
              <a:t> portable </a:t>
            </a:r>
            <a:r>
              <a:rPr lang="en-GB" sz="1800" b="0" dirty="0" err="1" smtClean="0">
                <a:latin typeface="Calibri" pitchFamily="34" charset="0"/>
                <a:cs typeface="Calibri" pitchFamily="34" charset="0"/>
              </a:rPr>
              <a:t>parce</a:t>
            </a:r>
            <a:r>
              <a:rPr lang="en-GB" sz="1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b="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GB" sz="1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b="0" dirty="0" err="1" smtClean="0">
                <a:latin typeface="Calibri" pitchFamily="34" charset="0"/>
                <a:cs typeface="Calibri" pitchFamily="34" charset="0"/>
              </a:rPr>
              <a:t>c’est</a:t>
            </a:r>
            <a:r>
              <a:rPr lang="en-GB" sz="1800" b="0" dirty="0" smtClean="0">
                <a:latin typeface="Calibri" pitchFamily="34" charset="0"/>
                <a:cs typeface="Calibri" pitchFamily="34" charset="0"/>
              </a:rPr>
              <a:t> cool!!</a:t>
            </a:r>
            <a:endParaRPr lang="en-GB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3" name="Curved Connector 52"/>
          <p:cNvCxnSpPr/>
          <p:nvPr/>
        </p:nvCxnSpPr>
        <p:spPr>
          <a:xfrm flipV="1">
            <a:off x="4860032" y="2780928"/>
            <a:ext cx="1584176" cy="11505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Chasse au trésor</a:t>
            </a:r>
            <a:endParaRPr lang="fr-FR" dirty="0"/>
          </a:p>
        </p:txBody>
      </p:sp>
      <p:graphicFrame>
        <p:nvGraphicFramePr>
          <p:cNvPr id="3075" name="Group 3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525963"/>
        </p:xfrm>
        <a:graphic>
          <a:graphicData uri="http://schemas.openxmlformats.org/drawingml/2006/table">
            <a:tbl>
              <a:tblPr/>
              <a:tblGrid>
                <a:gridCol w="1150937"/>
                <a:gridCol w="1200150"/>
                <a:gridCol w="1176338"/>
                <a:gridCol w="1174750"/>
                <a:gridCol w="1176337"/>
                <a:gridCol w="1174750"/>
                <a:gridCol w="1176338"/>
              </a:tblGrid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Extra Q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Free Go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28" name="Oval 156"/>
          <p:cNvSpPr>
            <a:spLocks noChangeArrowheads="1"/>
          </p:cNvSpPr>
          <p:nvPr/>
        </p:nvSpPr>
        <p:spPr bwMode="auto">
          <a:xfrm>
            <a:off x="755650" y="1412875"/>
            <a:ext cx="647700" cy="576263"/>
          </a:xfrm>
          <a:prstGeom prst="ellipse">
            <a:avLst/>
          </a:prstGeom>
          <a:solidFill>
            <a:srgbClr val="F3F7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 algn="ctr"/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3229" name="Oval 157"/>
          <p:cNvSpPr>
            <a:spLocks noChangeArrowheads="1"/>
          </p:cNvSpPr>
          <p:nvPr/>
        </p:nvSpPr>
        <p:spPr bwMode="auto">
          <a:xfrm>
            <a:off x="3132138" y="2060575"/>
            <a:ext cx="647700" cy="576263"/>
          </a:xfrm>
          <a:prstGeom prst="ellipse">
            <a:avLst/>
          </a:prstGeom>
          <a:solidFill>
            <a:srgbClr val="F3F7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 algn="ctr"/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3230" name="Oval 158"/>
          <p:cNvSpPr>
            <a:spLocks noChangeArrowheads="1"/>
          </p:cNvSpPr>
          <p:nvPr/>
        </p:nvSpPr>
        <p:spPr bwMode="auto">
          <a:xfrm>
            <a:off x="684213" y="3573463"/>
            <a:ext cx="647700" cy="576262"/>
          </a:xfrm>
          <a:prstGeom prst="ellipse">
            <a:avLst/>
          </a:prstGeom>
          <a:solidFill>
            <a:srgbClr val="F3F7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 algn="ctr"/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3231" name="Oval 159"/>
          <p:cNvSpPr>
            <a:spLocks noChangeArrowheads="1"/>
          </p:cNvSpPr>
          <p:nvPr/>
        </p:nvSpPr>
        <p:spPr bwMode="auto">
          <a:xfrm>
            <a:off x="6588125" y="3573463"/>
            <a:ext cx="647700" cy="576262"/>
          </a:xfrm>
          <a:prstGeom prst="ellipse">
            <a:avLst/>
          </a:prstGeom>
          <a:solidFill>
            <a:srgbClr val="F3F7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 algn="ctr"/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3232" name="Oval 160"/>
          <p:cNvSpPr>
            <a:spLocks noChangeArrowheads="1"/>
          </p:cNvSpPr>
          <p:nvPr/>
        </p:nvSpPr>
        <p:spPr bwMode="auto">
          <a:xfrm>
            <a:off x="3059113" y="4365625"/>
            <a:ext cx="647700" cy="576263"/>
          </a:xfrm>
          <a:prstGeom prst="ellipse">
            <a:avLst/>
          </a:prstGeom>
          <a:solidFill>
            <a:srgbClr val="F3F7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 algn="ctr"/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3233" name="Oval 161"/>
          <p:cNvSpPr>
            <a:spLocks noChangeArrowheads="1"/>
          </p:cNvSpPr>
          <p:nvPr/>
        </p:nvSpPr>
        <p:spPr bwMode="auto">
          <a:xfrm>
            <a:off x="6588125" y="2133600"/>
            <a:ext cx="647700" cy="576263"/>
          </a:xfrm>
          <a:prstGeom prst="ellipse">
            <a:avLst/>
          </a:prstGeom>
          <a:solidFill>
            <a:srgbClr val="F3F7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 algn="ctr"/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3234" name="Oval 162"/>
          <p:cNvSpPr>
            <a:spLocks noChangeArrowheads="1"/>
          </p:cNvSpPr>
          <p:nvPr/>
        </p:nvSpPr>
        <p:spPr bwMode="auto">
          <a:xfrm>
            <a:off x="7740650" y="5084763"/>
            <a:ext cx="647700" cy="576262"/>
          </a:xfrm>
          <a:prstGeom prst="ellipse">
            <a:avLst/>
          </a:prstGeom>
          <a:solidFill>
            <a:srgbClr val="F3F7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 algn="ctr"/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3235" name="Oval 163"/>
          <p:cNvSpPr>
            <a:spLocks noChangeArrowheads="1"/>
          </p:cNvSpPr>
          <p:nvPr/>
        </p:nvSpPr>
        <p:spPr bwMode="auto">
          <a:xfrm>
            <a:off x="5364163" y="5157788"/>
            <a:ext cx="647700" cy="576262"/>
          </a:xfrm>
          <a:prstGeom prst="ellipse">
            <a:avLst/>
          </a:prstGeom>
          <a:solidFill>
            <a:srgbClr val="F3F7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 algn="ctr"/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3236" name="Oval 164"/>
          <p:cNvSpPr>
            <a:spLocks noChangeArrowheads="1"/>
          </p:cNvSpPr>
          <p:nvPr/>
        </p:nvSpPr>
        <p:spPr bwMode="auto">
          <a:xfrm>
            <a:off x="684213" y="5084763"/>
            <a:ext cx="647700" cy="576262"/>
          </a:xfrm>
          <a:prstGeom prst="ellipse">
            <a:avLst/>
          </a:prstGeom>
          <a:solidFill>
            <a:srgbClr val="F3F7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 algn="ctr"/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3237" name="Oval 165"/>
          <p:cNvSpPr>
            <a:spLocks noChangeArrowheads="1"/>
          </p:cNvSpPr>
          <p:nvPr/>
        </p:nvSpPr>
        <p:spPr bwMode="auto">
          <a:xfrm>
            <a:off x="1908175" y="4365625"/>
            <a:ext cx="647700" cy="576263"/>
          </a:xfrm>
          <a:prstGeom prst="ellipse">
            <a:avLst/>
          </a:prstGeom>
          <a:solidFill>
            <a:srgbClr val="F3F7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 algn="ctr"/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3238" name="Oval 166"/>
          <p:cNvSpPr>
            <a:spLocks noChangeArrowheads="1"/>
          </p:cNvSpPr>
          <p:nvPr/>
        </p:nvSpPr>
        <p:spPr bwMode="auto">
          <a:xfrm>
            <a:off x="1835150" y="2852738"/>
            <a:ext cx="647700" cy="576262"/>
          </a:xfrm>
          <a:prstGeom prst="ellipse">
            <a:avLst/>
          </a:prstGeom>
          <a:solidFill>
            <a:srgbClr val="F3F7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 algn="ctr"/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3239" name="Oval 167"/>
          <p:cNvSpPr>
            <a:spLocks noChangeArrowheads="1"/>
          </p:cNvSpPr>
          <p:nvPr/>
        </p:nvSpPr>
        <p:spPr bwMode="auto">
          <a:xfrm>
            <a:off x="7740650" y="1412875"/>
            <a:ext cx="647700" cy="576263"/>
          </a:xfrm>
          <a:prstGeom prst="ellipse">
            <a:avLst/>
          </a:prstGeom>
          <a:solidFill>
            <a:srgbClr val="F3F7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 algn="ctr"/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3240" name="Oval 168"/>
          <p:cNvSpPr>
            <a:spLocks noChangeArrowheads="1"/>
          </p:cNvSpPr>
          <p:nvPr/>
        </p:nvSpPr>
        <p:spPr bwMode="auto">
          <a:xfrm>
            <a:off x="7740650" y="3644900"/>
            <a:ext cx="647700" cy="576263"/>
          </a:xfrm>
          <a:prstGeom prst="ellipse">
            <a:avLst/>
          </a:prstGeom>
          <a:solidFill>
            <a:srgbClr val="F3F7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 algn="ctr"/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3241" name="Oval 169"/>
          <p:cNvSpPr>
            <a:spLocks noChangeArrowheads="1"/>
          </p:cNvSpPr>
          <p:nvPr/>
        </p:nvSpPr>
        <p:spPr bwMode="auto">
          <a:xfrm>
            <a:off x="3132138" y="1341438"/>
            <a:ext cx="647700" cy="576262"/>
          </a:xfrm>
          <a:prstGeom prst="ellipse">
            <a:avLst/>
          </a:prstGeom>
          <a:solidFill>
            <a:srgbClr val="F3F7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 algn="ctr"/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3242" name="Oval 170"/>
          <p:cNvSpPr>
            <a:spLocks noChangeArrowheads="1"/>
          </p:cNvSpPr>
          <p:nvPr/>
        </p:nvSpPr>
        <p:spPr bwMode="auto">
          <a:xfrm>
            <a:off x="3059113" y="5157788"/>
            <a:ext cx="647700" cy="576262"/>
          </a:xfrm>
          <a:prstGeom prst="ellipse">
            <a:avLst/>
          </a:prstGeom>
          <a:solidFill>
            <a:srgbClr val="F3F7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 algn="ctr"/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auto">
          <a:xfrm>
            <a:off x="468313" y="5013325"/>
            <a:ext cx="115093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36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auto">
          <a:xfrm>
            <a:off x="1619250" y="5013325"/>
            <a:ext cx="122396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37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auto">
          <a:xfrm>
            <a:off x="468313" y="4292600"/>
            <a:ext cx="11509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29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auto">
          <a:xfrm>
            <a:off x="2843213" y="5013325"/>
            <a:ext cx="115093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38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auto">
          <a:xfrm>
            <a:off x="468313" y="3500438"/>
            <a:ext cx="115093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22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auto">
          <a:xfrm>
            <a:off x="1619250" y="1989138"/>
            <a:ext cx="1223963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9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auto">
          <a:xfrm>
            <a:off x="1619250" y="1268413"/>
            <a:ext cx="12239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2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auto">
          <a:xfrm>
            <a:off x="467544" y="1268760"/>
            <a:ext cx="115093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auto">
          <a:xfrm>
            <a:off x="468313" y="1989138"/>
            <a:ext cx="115093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8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auto">
          <a:xfrm>
            <a:off x="468313" y="2708275"/>
            <a:ext cx="115093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15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auto">
          <a:xfrm>
            <a:off x="1619250" y="3500438"/>
            <a:ext cx="1223963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23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auto">
          <a:xfrm>
            <a:off x="2843213" y="4292600"/>
            <a:ext cx="11509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31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auto">
          <a:xfrm>
            <a:off x="1619250" y="2708275"/>
            <a:ext cx="122396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16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56" name="Rectangle 184"/>
          <p:cNvSpPr>
            <a:spLocks noChangeArrowheads="1"/>
          </p:cNvSpPr>
          <p:nvPr/>
        </p:nvSpPr>
        <p:spPr bwMode="auto">
          <a:xfrm>
            <a:off x="1619250" y="4292600"/>
            <a:ext cx="1223963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30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auto">
          <a:xfrm>
            <a:off x="2843213" y="2708275"/>
            <a:ext cx="11525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17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auto">
          <a:xfrm>
            <a:off x="2843213" y="1989138"/>
            <a:ext cx="115252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auto">
          <a:xfrm>
            <a:off x="2843808" y="1268760"/>
            <a:ext cx="11525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3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auto">
          <a:xfrm>
            <a:off x="2843213" y="3500438"/>
            <a:ext cx="11525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24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auto">
          <a:xfrm>
            <a:off x="3995738" y="1268413"/>
            <a:ext cx="12239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4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auto">
          <a:xfrm>
            <a:off x="3995738" y="1989138"/>
            <a:ext cx="1223962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63" name="Rectangle 191"/>
          <p:cNvSpPr>
            <a:spLocks noChangeArrowheads="1"/>
          </p:cNvSpPr>
          <p:nvPr/>
        </p:nvSpPr>
        <p:spPr bwMode="auto">
          <a:xfrm>
            <a:off x="3995738" y="2708275"/>
            <a:ext cx="1223962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18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64" name="Rectangle 192"/>
          <p:cNvSpPr>
            <a:spLocks noChangeArrowheads="1"/>
          </p:cNvSpPr>
          <p:nvPr/>
        </p:nvSpPr>
        <p:spPr bwMode="auto">
          <a:xfrm>
            <a:off x="3995738" y="3500438"/>
            <a:ext cx="1223962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25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65" name="Rectangle 193"/>
          <p:cNvSpPr>
            <a:spLocks noChangeArrowheads="1"/>
          </p:cNvSpPr>
          <p:nvPr/>
        </p:nvSpPr>
        <p:spPr bwMode="auto">
          <a:xfrm>
            <a:off x="3995738" y="4292600"/>
            <a:ext cx="122396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32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66" name="Rectangle 194"/>
          <p:cNvSpPr>
            <a:spLocks noChangeArrowheads="1"/>
          </p:cNvSpPr>
          <p:nvPr/>
        </p:nvSpPr>
        <p:spPr bwMode="auto">
          <a:xfrm>
            <a:off x="3995738" y="5013325"/>
            <a:ext cx="1223962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39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67" name="Rectangle 195"/>
          <p:cNvSpPr>
            <a:spLocks noChangeArrowheads="1"/>
          </p:cNvSpPr>
          <p:nvPr/>
        </p:nvSpPr>
        <p:spPr bwMode="auto">
          <a:xfrm>
            <a:off x="5219700" y="1268413"/>
            <a:ext cx="11525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5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68" name="Rectangle 196"/>
          <p:cNvSpPr>
            <a:spLocks noChangeArrowheads="1"/>
          </p:cNvSpPr>
          <p:nvPr/>
        </p:nvSpPr>
        <p:spPr bwMode="auto">
          <a:xfrm>
            <a:off x="5219700" y="1989138"/>
            <a:ext cx="115252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12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69" name="Rectangle 197"/>
          <p:cNvSpPr>
            <a:spLocks noChangeArrowheads="1"/>
          </p:cNvSpPr>
          <p:nvPr/>
        </p:nvSpPr>
        <p:spPr bwMode="auto">
          <a:xfrm>
            <a:off x="5219700" y="2708275"/>
            <a:ext cx="11525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19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70" name="Rectangle 198"/>
          <p:cNvSpPr>
            <a:spLocks noChangeArrowheads="1"/>
          </p:cNvSpPr>
          <p:nvPr/>
        </p:nvSpPr>
        <p:spPr bwMode="auto">
          <a:xfrm>
            <a:off x="5219700" y="3500438"/>
            <a:ext cx="11525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26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71" name="Rectangle 199"/>
          <p:cNvSpPr>
            <a:spLocks noChangeArrowheads="1"/>
          </p:cNvSpPr>
          <p:nvPr/>
        </p:nvSpPr>
        <p:spPr bwMode="auto">
          <a:xfrm>
            <a:off x="5219700" y="4292600"/>
            <a:ext cx="1152525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33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auto">
          <a:xfrm>
            <a:off x="5219700" y="5013325"/>
            <a:ext cx="11525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40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73" name="Rectangle 201"/>
          <p:cNvSpPr>
            <a:spLocks noChangeArrowheads="1"/>
          </p:cNvSpPr>
          <p:nvPr/>
        </p:nvSpPr>
        <p:spPr bwMode="auto">
          <a:xfrm>
            <a:off x="6372225" y="1268413"/>
            <a:ext cx="11525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6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74" name="Rectangle 202"/>
          <p:cNvSpPr>
            <a:spLocks noChangeArrowheads="1"/>
          </p:cNvSpPr>
          <p:nvPr/>
        </p:nvSpPr>
        <p:spPr bwMode="auto">
          <a:xfrm>
            <a:off x="6372225" y="1989138"/>
            <a:ext cx="115252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13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75" name="Rectangle 203"/>
          <p:cNvSpPr>
            <a:spLocks noChangeArrowheads="1"/>
          </p:cNvSpPr>
          <p:nvPr/>
        </p:nvSpPr>
        <p:spPr bwMode="auto">
          <a:xfrm>
            <a:off x="6372225" y="2708275"/>
            <a:ext cx="11525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20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76" name="Rectangle 204"/>
          <p:cNvSpPr>
            <a:spLocks noChangeArrowheads="1"/>
          </p:cNvSpPr>
          <p:nvPr/>
        </p:nvSpPr>
        <p:spPr bwMode="auto">
          <a:xfrm>
            <a:off x="6372225" y="3500438"/>
            <a:ext cx="11525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27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77" name="Rectangle 205"/>
          <p:cNvSpPr>
            <a:spLocks noChangeArrowheads="1"/>
          </p:cNvSpPr>
          <p:nvPr/>
        </p:nvSpPr>
        <p:spPr bwMode="auto">
          <a:xfrm>
            <a:off x="6372225" y="4292600"/>
            <a:ext cx="1152525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34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78" name="Rectangle 206"/>
          <p:cNvSpPr>
            <a:spLocks noChangeArrowheads="1"/>
          </p:cNvSpPr>
          <p:nvPr/>
        </p:nvSpPr>
        <p:spPr bwMode="auto">
          <a:xfrm>
            <a:off x="6372225" y="5013325"/>
            <a:ext cx="11525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41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79" name="Rectangle 207"/>
          <p:cNvSpPr>
            <a:spLocks noChangeArrowheads="1"/>
          </p:cNvSpPr>
          <p:nvPr/>
        </p:nvSpPr>
        <p:spPr bwMode="auto">
          <a:xfrm>
            <a:off x="7524750" y="1268413"/>
            <a:ext cx="12239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7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80" name="Rectangle 208"/>
          <p:cNvSpPr>
            <a:spLocks noChangeArrowheads="1"/>
          </p:cNvSpPr>
          <p:nvPr/>
        </p:nvSpPr>
        <p:spPr bwMode="auto">
          <a:xfrm>
            <a:off x="7524750" y="1989138"/>
            <a:ext cx="1223963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14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81" name="Rectangle 209"/>
          <p:cNvSpPr>
            <a:spLocks noChangeArrowheads="1"/>
          </p:cNvSpPr>
          <p:nvPr/>
        </p:nvSpPr>
        <p:spPr bwMode="auto">
          <a:xfrm>
            <a:off x="7524750" y="2708275"/>
            <a:ext cx="122396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21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82" name="Rectangle 210"/>
          <p:cNvSpPr>
            <a:spLocks noChangeArrowheads="1"/>
          </p:cNvSpPr>
          <p:nvPr/>
        </p:nvSpPr>
        <p:spPr bwMode="auto">
          <a:xfrm>
            <a:off x="7524750" y="3500438"/>
            <a:ext cx="1223963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28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83" name="Rectangle 211"/>
          <p:cNvSpPr>
            <a:spLocks noChangeArrowheads="1"/>
          </p:cNvSpPr>
          <p:nvPr/>
        </p:nvSpPr>
        <p:spPr bwMode="auto">
          <a:xfrm>
            <a:off x="7524750" y="4292600"/>
            <a:ext cx="1223963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35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284" name="Rectangle 212"/>
          <p:cNvSpPr>
            <a:spLocks noChangeArrowheads="1"/>
          </p:cNvSpPr>
          <p:nvPr/>
        </p:nvSpPr>
        <p:spPr bwMode="auto">
          <a:xfrm>
            <a:off x="7524328" y="5013176"/>
            <a:ext cx="122396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42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3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3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3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3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3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3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3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5" dur="2000"/>
                                        <p:tgtEl>
                                          <p:spTgt spid="3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3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3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6" dur="500"/>
                                        <p:tgtEl>
                                          <p:spTgt spid="3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3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3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3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6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2" dur="500"/>
                                        <p:tgtEl>
                                          <p:spTgt spid="3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3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1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3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4" dur="500"/>
                                        <p:tgtEl>
                                          <p:spTgt spid="3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0" dur="500"/>
                                        <p:tgtEl>
                                          <p:spTgt spid="3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6" dur="500"/>
                                        <p:tgtEl>
                                          <p:spTgt spid="3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4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2" dur="500"/>
                                        <p:tgtEl>
                                          <p:spTgt spid="3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4"/>
                  </p:tgtEl>
                </p:cond>
              </p:nextCondLst>
            </p:seq>
          </p:childTnLst>
        </p:cTn>
      </p:par>
    </p:tnLst>
    <p:bldLst>
      <p:bldP spid="3243" grpId="0" animBg="1"/>
      <p:bldP spid="3244" grpId="0" animBg="1"/>
      <p:bldP spid="3245" grpId="0" animBg="1"/>
      <p:bldP spid="3246" grpId="0" animBg="1"/>
      <p:bldP spid="3247" grpId="0" animBg="1"/>
      <p:bldP spid="3248" grpId="0" animBg="1"/>
      <p:bldP spid="3249" grpId="0" animBg="1"/>
      <p:bldP spid="3250" grpId="0" animBg="1"/>
      <p:bldP spid="3251" grpId="0" animBg="1"/>
      <p:bldP spid="3252" grpId="0" animBg="1"/>
      <p:bldP spid="3253" grpId="0" animBg="1"/>
      <p:bldP spid="3254" grpId="0" animBg="1"/>
      <p:bldP spid="3255" grpId="0" animBg="1"/>
      <p:bldP spid="3256" grpId="0" animBg="1"/>
      <p:bldP spid="3257" grpId="0" animBg="1"/>
      <p:bldP spid="3258" grpId="0" animBg="1"/>
      <p:bldP spid="3259" grpId="0" animBg="1"/>
      <p:bldP spid="3260" grpId="0" animBg="1"/>
      <p:bldP spid="3261" grpId="0" animBg="1"/>
      <p:bldP spid="3262" grpId="0" animBg="1"/>
      <p:bldP spid="3263" grpId="0" animBg="1"/>
      <p:bldP spid="3264" grpId="0" animBg="1"/>
      <p:bldP spid="3265" grpId="0" animBg="1"/>
      <p:bldP spid="3266" grpId="0" animBg="1"/>
      <p:bldP spid="3267" grpId="0" animBg="1"/>
      <p:bldP spid="3268" grpId="0" animBg="1"/>
      <p:bldP spid="3269" grpId="0" animBg="1"/>
      <p:bldP spid="3270" grpId="0" animBg="1"/>
      <p:bldP spid="3271" grpId="0" animBg="1"/>
      <p:bldP spid="3272" grpId="0" animBg="1"/>
      <p:bldP spid="3273" grpId="0" animBg="1"/>
      <p:bldP spid="3274" grpId="0" animBg="1"/>
      <p:bldP spid="3275" grpId="0" animBg="1"/>
      <p:bldP spid="3276" grpId="0" animBg="1"/>
      <p:bldP spid="3277" grpId="0" animBg="1"/>
      <p:bldP spid="3278" grpId="0" animBg="1"/>
      <p:bldP spid="3279" grpId="0" animBg="1"/>
      <p:bldP spid="3280" grpId="0" animBg="1"/>
      <p:bldP spid="3281" grpId="0" animBg="1"/>
      <p:bldP spid="3282" grpId="0" animBg="1"/>
      <p:bldP spid="3283" grpId="0" animBg="1"/>
      <p:bldP spid="328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en-GB" dirty="0" err="1" smtClean="0"/>
              <a:t>Jeu</a:t>
            </a:r>
            <a:r>
              <a:rPr lang="en-GB" dirty="0" smtClean="0"/>
              <a:t> de </a:t>
            </a:r>
            <a:r>
              <a:rPr lang="en-GB" dirty="0" err="1" smtClean="0"/>
              <a:t>rôle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47664" y="1340768"/>
          <a:ext cx="6096000" cy="4577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fr-FR" b="1" noProof="0" dirty="0" smtClean="0">
                          <a:solidFill>
                            <a:srgbClr val="0070C0"/>
                          </a:solidFill>
                        </a:rPr>
                        <a:t>Intervieweur</a:t>
                      </a:r>
                      <a:r>
                        <a:rPr lang="fr-FR" b="1" noProof="0" dirty="0" smtClean="0"/>
                        <a:t>/</a:t>
                      </a:r>
                      <a:r>
                        <a:rPr lang="fr-FR" b="1" noProof="0" dirty="0" smtClean="0">
                          <a:solidFill>
                            <a:srgbClr val="FF0066"/>
                          </a:solidFill>
                        </a:rPr>
                        <a:t>Intervieweuse</a:t>
                      </a:r>
                      <a:endParaRPr lang="fr-FR" b="1" noProof="0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fr-FR" b="1" noProof="0" dirty="0" smtClean="0"/>
                        <a:t>Répondant</a:t>
                      </a:r>
                      <a:endParaRPr lang="fr-FR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noProof="0" dirty="0" smtClean="0"/>
                        <a:t>- Bonjour...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b="1" noProof="0" dirty="0" smtClean="0"/>
                        <a:t> Est-ce que tu as un portable?</a:t>
                      </a:r>
                    </a:p>
                    <a:p>
                      <a:pPr>
                        <a:buFontTx/>
                        <a:buChar char="-"/>
                      </a:pPr>
                      <a:endParaRPr lang="fr-FR" b="1" noProof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fr-FR" b="1" noProof="0" dirty="0" smtClean="0"/>
                        <a:t> Qu’est qu’on peut faire avec ton portable?</a:t>
                      </a:r>
                    </a:p>
                    <a:p>
                      <a:pPr>
                        <a:buFontTx/>
                        <a:buChar char="-"/>
                      </a:pPr>
                      <a:endParaRPr lang="fr-FR" b="1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0" noProof="0" dirty="0" smtClean="0">
                          <a:solidFill>
                            <a:srgbClr val="00B050"/>
                          </a:solidFill>
                        </a:rPr>
                        <a:t>Qu’est-ce que tu as fait hier avec ton portable?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="1" noProof="0" dirty="0" smtClean="0">
                          <a:solidFill>
                            <a:srgbClr val="FFC000"/>
                          </a:solidFill>
                        </a:rPr>
                        <a:t>Et qu’est-ce que tu vas faire ce soir</a:t>
                      </a:r>
                      <a:r>
                        <a:rPr lang="fr-FR" b="1" baseline="0" noProof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fr-FR" b="1" noProof="0" dirty="0" smtClean="0">
                          <a:solidFill>
                            <a:srgbClr val="FFC000"/>
                          </a:solidFill>
                        </a:rPr>
                        <a:t>avec ton portable?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b="1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="1" noProof="0" dirty="0" smtClean="0"/>
                        <a:t> Merci!</a:t>
                      </a:r>
                    </a:p>
                    <a:p>
                      <a:pPr>
                        <a:buFontTx/>
                        <a:buChar char="-"/>
                      </a:pPr>
                      <a:endParaRPr lang="fr-FR" b="1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noProof="0" dirty="0" smtClean="0"/>
                        <a:t>- Bonjour...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b="1" noProof="0" dirty="0" smtClean="0"/>
                        <a:t>Oui, c’est un..... </a:t>
                      </a:r>
                    </a:p>
                    <a:p>
                      <a:pPr>
                        <a:buFontTx/>
                        <a:buNone/>
                      </a:pPr>
                      <a:endParaRPr lang="fr-FR" b="1" noProof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fr-FR" b="1" noProof="0" dirty="0" smtClean="0"/>
                        <a:t> Avec</a:t>
                      </a:r>
                      <a:r>
                        <a:rPr lang="fr-FR" b="1" baseline="0" noProof="0" dirty="0" smtClean="0"/>
                        <a:t> mon portable, on peut... </a:t>
                      </a:r>
                    </a:p>
                    <a:p>
                      <a:pPr>
                        <a:buFontTx/>
                        <a:buChar char="-"/>
                      </a:pPr>
                      <a:endParaRPr lang="fr-FR" b="1" baseline="0" noProof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fr-FR" b="1" noProof="0" dirty="0" smtClean="0">
                          <a:solidFill>
                            <a:srgbClr val="00B050"/>
                          </a:solidFill>
                        </a:rPr>
                        <a:t> Hier, j’ai....</a:t>
                      </a:r>
                    </a:p>
                    <a:p>
                      <a:pPr>
                        <a:buFontTx/>
                        <a:buNone/>
                      </a:pPr>
                      <a:endParaRPr lang="fr-FR" b="1" noProof="0" dirty="0" smtClean="0"/>
                    </a:p>
                    <a:p>
                      <a:pPr>
                        <a:buFontTx/>
                        <a:buNone/>
                      </a:pPr>
                      <a:endParaRPr lang="fr-FR" b="1" noProof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fr-FR" b="1" noProof="0" dirty="0" smtClean="0">
                          <a:solidFill>
                            <a:srgbClr val="FFC000"/>
                          </a:solidFill>
                        </a:rPr>
                        <a:t>Ce soir, je vais...</a:t>
                      </a:r>
                    </a:p>
                    <a:p>
                      <a:pPr>
                        <a:buFontTx/>
                        <a:buChar char="-"/>
                      </a:pPr>
                      <a:endParaRPr lang="fr-FR" b="1" noProof="0" dirty="0" smtClean="0"/>
                    </a:p>
                    <a:p>
                      <a:pPr>
                        <a:buFontTx/>
                        <a:buChar char="-"/>
                      </a:pPr>
                      <a:endParaRPr lang="fr-FR" b="1" noProof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fr-FR" b="1" noProof="0" dirty="0" smtClean="0"/>
                        <a:t> De rien, au revoir.</a:t>
                      </a:r>
                      <a:endParaRPr lang="fr-FR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587727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Present		</a:t>
            </a:r>
            <a:r>
              <a:rPr lang="en-GB" b="1" dirty="0" smtClean="0">
                <a:solidFill>
                  <a:srgbClr val="00B050"/>
                </a:solidFill>
              </a:rPr>
              <a:t>Passé </a:t>
            </a:r>
            <a:r>
              <a:rPr lang="en-GB" b="1" dirty="0" err="1" smtClean="0">
                <a:solidFill>
                  <a:srgbClr val="00B050"/>
                </a:solidFill>
              </a:rPr>
              <a:t>Composé</a:t>
            </a:r>
            <a:r>
              <a:rPr lang="en-GB" b="1" dirty="0" smtClean="0">
                <a:solidFill>
                  <a:srgbClr val="FFC000"/>
                </a:solidFill>
              </a:rPr>
              <a:t>		</a:t>
            </a:r>
            <a:r>
              <a:rPr lang="en-GB" b="1" dirty="0" err="1" smtClean="0">
                <a:solidFill>
                  <a:srgbClr val="FFC000"/>
                </a:solidFill>
              </a:rPr>
              <a:t>Futur</a:t>
            </a:r>
            <a:r>
              <a:rPr lang="en-GB" b="1" dirty="0" smtClean="0">
                <a:solidFill>
                  <a:srgbClr val="FFC000"/>
                </a:solidFill>
              </a:rPr>
              <a:t>		</a:t>
            </a:r>
            <a:endParaRPr lang="en-GB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9553" y="404664"/>
          <a:ext cx="8064895" cy="6192689"/>
        </p:xfrm>
        <a:graphic>
          <a:graphicData uri="http://schemas.openxmlformats.org/drawingml/2006/table">
            <a:tbl>
              <a:tblPr/>
              <a:tblGrid>
                <a:gridCol w="2569828"/>
                <a:gridCol w="2530146"/>
                <a:gridCol w="2964921"/>
              </a:tblGrid>
              <a:tr h="1888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Calibri"/>
                          <a:ea typeface="Calibri"/>
                          <a:cs typeface="Calibri"/>
                        </a:rPr>
                        <a:t>Bête</a:t>
                      </a:r>
                      <a:endParaRPr lang="en-GB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63" marR="5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Calibri"/>
                          <a:ea typeface="Calibri"/>
                          <a:cs typeface="Calibri"/>
                        </a:rPr>
                        <a:t>Drôle</a:t>
                      </a:r>
                      <a:endParaRPr lang="en-GB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63" marR="5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</a:rPr>
                        <a:t>Impatient</a:t>
                      </a:r>
                      <a:r>
                        <a:rPr lang="fr-FR" sz="16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fr-FR" sz="1600" b="1" dirty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Calibri"/>
                        </a:rPr>
                        <a:t>Impatiente</a:t>
                      </a:r>
                      <a:r>
                        <a:rPr lang="en-GB" sz="1600" b="1" dirty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en-GB" sz="16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63" marR="5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Calibri"/>
                          <a:ea typeface="Calibri"/>
                          <a:cs typeface="Calibri"/>
                        </a:rPr>
                        <a:t>Timide</a:t>
                      </a:r>
                      <a:endParaRPr lang="en-GB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63" marR="5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Calibri"/>
                          <a:ea typeface="Calibri"/>
                          <a:cs typeface="Calibri"/>
                        </a:rPr>
                        <a:t>Triste </a:t>
                      </a:r>
                      <a:endParaRPr lang="en-GB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63" marR="5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</a:rPr>
                        <a:t>Furieux</a:t>
                      </a:r>
                      <a:r>
                        <a:rPr lang="fr-FR" sz="16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fr-FR" sz="1600" b="1" dirty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Calibri"/>
                        </a:rPr>
                        <a:t>Furieuse</a:t>
                      </a:r>
                      <a:endParaRPr lang="en-GB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63" marR="5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Calibri"/>
                        </a:rPr>
                        <a:t>Fatigué</a:t>
                      </a:r>
                      <a:r>
                        <a:rPr lang="fr-FR" sz="1600" b="1" dirty="0" smtClean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fr-FR" sz="1600" b="1" dirty="0" smtClean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Calibri"/>
                        </a:rPr>
                        <a:t>Fatiguée</a:t>
                      </a:r>
                      <a:endParaRPr lang="en-GB" sz="16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63" marR="5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Calibri"/>
                        </a:rPr>
                        <a:t>Grincheux</a:t>
                      </a:r>
                      <a:r>
                        <a:rPr lang="fr-FR" sz="1600" b="1" dirty="0" smtClean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fr-FR" sz="1600" b="1" dirty="0" smtClean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Calibri"/>
                        </a:rPr>
                        <a:t>Grincheuse</a:t>
                      </a:r>
                      <a:endParaRPr lang="en-GB" sz="16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63" marR="5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Calibri"/>
                        </a:rPr>
                        <a:t>Animé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fr-FR" sz="1600" b="1" dirty="0" smtClean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Calibri"/>
                        </a:rPr>
                        <a:t>Animée </a:t>
                      </a:r>
                      <a:endParaRPr lang="en-GB" sz="1600" b="1" dirty="0">
                        <a:solidFill>
                          <a:srgbClr val="FF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63" marR="5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6" name="Picture 8" descr="MC90038359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692696"/>
            <a:ext cx="1114425" cy="1333500"/>
          </a:xfrm>
          <a:prstGeom prst="rect">
            <a:avLst/>
          </a:prstGeom>
          <a:noFill/>
        </p:spPr>
      </p:pic>
      <p:pic>
        <p:nvPicPr>
          <p:cNvPr id="2055" name="Picture 2" descr="MC90007872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764704"/>
            <a:ext cx="1200150" cy="1333500"/>
          </a:xfrm>
          <a:prstGeom prst="rect">
            <a:avLst/>
          </a:prstGeom>
          <a:noFill/>
        </p:spPr>
      </p:pic>
      <p:pic>
        <p:nvPicPr>
          <p:cNvPr id="2054" name="il_fi" descr="http://www.clubsalsahull.co.uk/images/sh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564904"/>
            <a:ext cx="1457325" cy="1485900"/>
          </a:xfrm>
          <a:prstGeom prst="rect">
            <a:avLst/>
          </a:prstGeom>
          <a:noFill/>
        </p:spPr>
      </p:pic>
      <p:pic>
        <p:nvPicPr>
          <p:cNvPr id="2053" name="Picture 1" descr="MC90042316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636912"/>
            <a:ext cx="1368152" cy="1368152"/>
          </a:xfrm>
          <a:prstGeom prst="rect">
            <a:avLst/>
          </a:prstGeom>
          <a:noFill/>
        </p:spPr>
      </p:pic>
      <p:pic>
        <p:nvPicPr>
          <p:cNvPr id="2052" name="Picture 14" descr="MC90004876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636912"/>
            <a:ext cx="1247775" cy="1285875"/>
          </a:xfrm>
          <a:prstGeom prst="rect">
            <a:avLst/>
          </a:prstGeom>
          <a:noFill/>
        </p:spPr>
      </p:pic>
      <p:pic>
        <p:nvPicPr>
          <p:cNvPr id="2051" name="Picture 15" descr="MC900434379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725144"/>
            <a:ext cx="1685925" cy="1514475"/>
          </a:xfrm>
          <a:prstGeom prst="rect">
            <a:avLst/>
          </a:prstGeom>
          <a:noFill/>
        </p:spPr>
      </p:pic>
      <p:pic>
        <p:nvPicPr>
          <p:cNvPr id="2057" name="Picture 9" descr="MC90043798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836712"/>
            <a:ext cx="1593850" cy="1150937"/>
          </a:xfrm>
          <a:prstGeom prst="rect">
            <a:avLst/>
          </a:prstGeom>
          <a:noFill/>
        </p:spPr>
      </p:pic>
      <p:pic>
        <p:nvPicPr>
          <p:cNvPr id="2049" name="Picture 19" descr="MC900440452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60484" y="4509120"/>
            <a:ext cx="1451876" cy="1944216"/>
          </a:xfrm>
          <a:prstGeom prst="rect">
            <a:avLst/>
          </a:prstGeom>
          <a:noFill/>
        </p:spPr>
      </p:pic>
      <p:pic>
        <p:nvPicPr>
          <p:cNvPr id="12" name="Picture 11" descr="grump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63888" y="4509120"/>
            <a:ext cx="1368152" cy="192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008063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pic>
        <p:nvPicPr>
          <p:cNvPr id="9219" name="Picture 2" descr="C:\Documents and Settings\wilsonh\Local Settings\Temporary Internet Files\Content.IE5\RG9JBVM9\MC9004413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41438"/>
            <a:ext cx="45370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042988" y="5732463"/>
            <a:ext cx="7561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>
                <a:latin typeface="Comic Sans MS" pitchFamily="66" charset="0"/>
              </a:rPr>
              <a:t>…on peut avoir accès à l’internet.</a:t>
            </a:r>
          </a:p>
        </p:txBody>
      </p:sp>
      <p:sp>
        <p:nvSpPr>
          <p:cNvPr id="92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686851-F638-4347-A483-F1EADAAFB7AB}" type="slidenum">
              <a:rPr lang="en-GB"/>
              <a:pPr/>
              <a:t>7</a:t>
            </a:fld>
            <a:endParaRPr lang="en-GB"/>
          </a:p>
        </p:txBody>
      </p:sp>
      <p:pic>
        <p:nvPicPr>
          <p:cNvPr id="9222" name="Picture 2" descr="View Detai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844675"/>
            <a:ext cx="18716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008063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pic>
        <p:nvPicPr>
          <p:cNvPr id="10243" name="Picture 2" descr="C:\Documents and Settings\wilsonh\Local Settings\Temporary Internet Files\Content.IE5\RG9JBVM9\MC9004413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41438"/>
            <a:ext cx="45370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042988" y="5732463"/>
            <a:ext cx="7561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>
                <a:latin typeface="Comic Sans MS" pitchFamily="66" charset="0"/>
              </a:rPr>
              <a:t>…on peut jouer des jeux.</a:t>
            </a:r>
          </a:p>
        </p:txBody>
      </p:sp>
      <p:sp>
        <p:nvSpPr>
          <p:cNvPr id="1024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1467B7-3E03-4CF8-BBE3-CF0479D9D304}" type="slidenum">
              <a:rPr lang="en-GB"/>
              <a:pPr/>
              <a:t>8</a:t>
            </a:fld>
            <a:endParaRPr lang="en-GB"/>
          </a:p>
        </p:txBody>
      </p:sp>
      <p:pic>
        <p:nvPicPr>
          <p:cNvPr id="10246" name="Picture 8" descr="http://www.tourism.vic.gov.au/piecesofvictoria/april_2008/i/Game%20On%20-%20Mario_chr-05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773238"/>
            <a:ext cx="18716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008063"/>
          </a:xfrm>
        </p:spPr>
        <p:txBody>
          <a:bodyPr/>
          <a:lstStyle/>
          <a:p>
            <a:r>
              <a:rPr lang="fr-FR" smtClean="0">
                <a:latin typeface="Comic Sans MS" pitchFamily="66" charset="0"/>
              </a:rPr>
              <a:t>Avec ce portable …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042988" y="5732463"/>
            <a:ext cx="7561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>
                <a:latin typeface="Comic Sans MS" pitchFamily="66" charset="0"/>
              </a:rPr>
              <a:t>… on peut prendre des photos. </a:t>
            </a:r>
          </a:p>
        </p:txBody>
      </p:sp>
      <p:sp>
        <p:nvSpPr>
          <p:cNvPr id="1126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BB6C34-F86A-4A68-AC0C-0600D79E1CAD}" type="slidenum">
              <a:rPr lang="en-GB"/>
              <a:pPr/>
              <a:t>9</a:t>
            </a:fld>
            <a:endParaRPr lang="en-GB"/>
          </a:p>
        </p:txBody>
      </p:sp>
      <p:grpSp>
        <p:nvGrpSpPr>
          <p:cNvPr id="11269" name="Group 11"/>
          <p:cNvGrpSpPr>
            <a:grpSpLocks/>
          </p:cNvGrpSpPr>
          <p:nvPr/>
        </p:nvGrpSpPr>
        <p:grpSpPr bwMode="auto">
          <a:xfrm>
            <a:off x="2195513" y="1341438"/>
            <a:ext cx="4537075" cy="4535487"/>
            <a:chOff x="2195513" y="1341438"/>
            <a:chExt cx="4537075" cy="4535487"/>
          </a:xfrm>
        </p:grpSpPr>
        <p:pic>
          <p:nvPicPr>
            <p:cNvPr id="11278" name="Picture 2" descr="C:\Documents and Settings\wilsonh\Local Settings\Temporary Internet Files\Content.IE5\RG9JBVM9\MC9004413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341438"/>
              <a:ext cx="4537075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2" descr="View Detail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1844824"/>
              <a:ext cx="1872208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5508104" y="2420888"/>
            <a:ext cx="3491880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2000">
                <a:solidFill>
                  <a:srgbClr val="FFFFFF"/>
                </a:solidFill>
                <a:latin typeface="Century Gothic" pitchFamily="34" charset="0"/>
              </a:rPr>
              <a:t>appareil photo numérique</a:t>
            </a:r>
            <a:endParaRPr lang="en-GB" sz="2000">
              <a:solidFill>
                <a:srgbClr val="FFFFFF"/>
              </a:solidFill>
              <a:latin typeface="Century Gothic" pitchFamily="34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79388" y="836613"/>
            <a:ext cx="3024187" cy="2344737"/>
            <a:chOff x="179512" y="836712"/>
            <a:chExt cx="3024336" cy="2344326"/>
          </a:xfrm>
        </p:grpSpPr>
        <p:sp>
          <p:nvSpPr>
            <p:cNvPr id="9" name="Rectangle 8"/>
            <p:cNvSpPr/>
            <p:nvPr/>
          </p:nvSpPr>
          <p:spPr>
            <a:xfrm>
              <a:off x="179512" y="2780928"/>
              <a:ext cx="3024336" cy="40011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2000" dirty="0">
                  <a:latin typeface="Century Gothic" pitchFamily="34" charset="0"/>
                </a:rPr>
                <a:t>carte mémoire digitale</a:t>
              </a:r>
            </a:p>
          </p:txBody>
        </p:sp>
        <p:pic>
          <p:nvPicPr>
            <p:cNvPr id="11277" name="Picture 8" descr="http://web.tradekorea.com/upload_file2/product/598/P00242598/cbe9caa6_ae1fb71c_95e3_4cc4_aec8_40a093ea519f.jpg"/>
            <p:cNvPicPr>
              <a:picLocks noChangeAspect="1" noChangeArrowheads="1"/>
            </p:cNvPicPr>
            <p:nvPr/>
          </p:nvPicPr>
          <p:blipFill>
            <a:blip r:embed="rId4" cstate="print"/>
            <a:srcRect l="17641" t="5998" r="16841" b="9280"/>
            <a:stretch>
              <a:fillRect/>
            </a:stretch>
          </p:blipFill>
          <p:spPr bwMode="auto">
            <a:xfrm>
              <a:off x="179512" y="836712"/>
              <a:ext cx="1426706" cy="1844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2444</Words>
  <Application>Microsoft Office PowerPoint</Application>
  <PresentationFormat>On-screen Show (4:3)</PresentationFormat>
  <Paragraphs>537</Paragraphs>
  <Slides>68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Default Design</vt:lpstr>
      <vt:lpstr>Objectif:  parler de votre portable</vt:lpstr>
      <vt:lpstr>Ce portable coûte très cher!</vt:lpstr>
      <vt:lpstr>Avec ce portable …</vt:lpstr>
      <vt:lpstr>Avec ce portable …</vt:lpstr>
      <vt:lpstr>Avec ce portable …</vt:lpstr>
      <vt:lpstr>Avec ce portable …</vt:lpstr>
      <vt:lpstr>Avec ce portable …</vt:lpstr>
      <vt:lpstr>Avec ce portable …</vt:lpstr>
      <vt:lpstr>Avec ce portable …</vt:lpstr>
      <vt:lpstr>Avec ce portable …</vt:lpstr>
      <vt:lpstr>Avec ce portable …</vt:lpstr>
      <vt:lpstr>Avec ce portable …</vt:lpstr>
      <vt:lpstr>Avec ce portable …</vt:lpstr>
      <vt:lpstr>Avec ce portable …</vt:lpstr>
      <vt:lpstr>Avec ce portable …</vt:lpstr>
      <vt:lpstr>Avec ce portable …</vt:lpstr>
      <vt:lpstr>Avec ce portable …</vt:lpstr>
      <vt:lpstr>Avec ce portable …</vt:lpstr>
      <vt:lpstr>Avec ce portable …</vt:lpstr>
      <vt:lpstr>Avec ce portable …</vt:lpstr>
      <vt:lpstr>Le portable de Mme. Kennedy</vt:lpstr>
      <vt:lpstr>Slide 22</vt:lpstr>
      <vt:lpstr>Avec ce portable …</vt:lpstr>
      <vt:lpstr>Avec ce portable …</vt:lpstr>
      <vt:lpstr>Avec ce portable …</vt:lpstr>
      <vt:lpstr>Avec ce portable …</vt:lpstr>
      <vt:lpstr>Avec ce portable …</vt:lpstr>
      <vt:lpstr>Avec ce portable …</vt:lpstr>
      <vt:lpstr>Objectif:  parler de votre portable</vt:lpstr>
      <vt:lpstr>Slide 30</vt:lpstr>
      <vt:lpstr>Slide 31</vt:lpstr>
      <vt:lpstr>Objectif:  parler de votre portable</vt:lpstr>
      <vt:lpstr>Ce portable est le meilleur parce qu’…</vt:lpstr>
      <vt:lpstr>Slide 34</vt:lpstr>
      <vt:lpstr>Slide 35</vt:lpstr>
      <vt:lpstr>Slide 36</vt:lpstr>
      <vt:lpstr>le baratin (The sales pitch)</vt:lpstr>
      <vt:lpstr>Slide 38</vt:lpstr>
      <vt:lpstr>Objectif:  parler de votre portable</vt:lpstr>
      <vt:lpstr>Mon portable est le meilleur parce que je peux… Avec mon portable je peux / je ne peux pas…</vt:lpstr>
      <vt:lpstr>DEVOIRS (Homework)</vt:lpstr>
      <vt:lpstr>Slide 42</vt:lpstr>
      <vt:lpstr>Objectif:  Pouvoir parler de votre portable</vt:lpstr>
      <vt:lpstr>Objectif:  Pouvoir parler de votre portable</vt:lpstr>
      <vt:lpstr>Objectif:  Pouvoir parler de votre portable</vt:lpstr>
      <vt:lpstr>Slide 46</vt:lpstr>
      <vt:lpstr>Slide 47</vt:lpstr>
      <vt:lpstr>Slide 48</vt:lpstr>
      <vt:lpstr>Interview</vt:lpstr>
      <vt:lpstr>Slide 50</vt:lpstr>
      <vt:lpstr>Slide 51</vt:lpstr>
      <vt:lpstr>Slide 52</vt:lpstr>
      <vt:lpstr>Avec mon portable ...</vt:lpstr>
      <vt:lpstr>Le présent – Present tense</vt:lpstr>
      <vt:lpstr>Avec mon portable ...</vt:lpstr>
      <vt:lpstr>Passé Composé</vt:lpstr>
      <vt:lpstr>Passé composé</vt:lpstr>
      <vt:lpstr>Passé composé</vt:lpstr>
      <vt:lpstr>Passé composé</vt:lpstr>
      <vt:lpstr>Un Sondage</vt:lpstr>
      <vt:lpstr>Slide 61</vt:lpstr>
      <vt:lpstr>Les resultats</vt:lpstr>
      <vt:lpstr>Le futur = future tense</vt:lpstr>
      <vt:lpstr>Slide 64</vt:lpstr>
      <vt:lpstr>Mon ordinateur portable </vt:lpstr>
      <vt:lpstr>Chasse au trésor</vt:lpstr>
      <vt:lpstr>Jeu de rôle</vt:lpstr>
      <vt:lpstr>Slide 68</vt:lpstr>
    </vt:vector>
  </TitlesOfParts>
  <Company>Research Machines plc.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lanszr</dc:creator>
  <cp:lastModifiedBy>kennedya</cp:lastModifiedBy>
  <cp:revision>199</cp:revision>
  <dcterms:created xsi:type="dcterms:W3CDTF">2006-10-03T11:06:01Z</dcterms:created>
  <dcterms:modified xsi:type="dcterms:W3CDTF">2011-12-19T11:47:05Z</dcterms:modified>
</cp:coreProperties>
</file>